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9" r:id="rId3"/>
    <p:sldId id="259" r:id="rId4"/>
    <p:sldId id="263" r:id="rId5"/>
    <p:sldId id="261" r:id="rId6"/>
    <p:sldId id="260" r:id="rId7"/>
    <p:sldId id="264" r:id="rId8"/>
    <p:sldId id="267" r:id="rId9"/>
    <p:sldId id="268"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75" d="100"/>
          <a:sy n="75" d="100"/>
        </p:scale>
        <p:origin x="974" y="5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747639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205264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21351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396633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508614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9EF5CDE-9767-40F9-B3C7-DA8EE999740D}"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419055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9EF5CDE-9767-40F9-B3C7-DA8EE999740D}" type="datetimeFigureOut">
              <a:rPr lang="en-GB" smtClean="0"/>
              <a:t>15/06/2020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136979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9EF5CDE-9767-40F9-B3C7-DA8EE999740D}" type="datetimeFigureOut">
              <a:rPr lang="en-GB" smtClean="0"/>
              <a:t>15/06/2020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166108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F5CDE-9767-40F9-B3C7-DA8EE999740D}" type="datetimeFigureOut">
              <a:rPr lang="en-GB" smtClean="0"/>
              <a:t>15/06/2020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2610744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EF5CDE-9767-40F9-B3C7-DA8EE999740D}"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781333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EF5CDE-9767-40F9-B3C7-DA8EE999740D}"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311218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9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F5CDE-9767-40F9-B3C7-DA8EE999740D}" type="datetimeFigureOut">
              <a:rPr lang="en-GB" smtClean="0"/>
              <a:t>15/06/2020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2FB0B-8756-4375-86DD-9AA0ED12E591}" type="slidenum">
              <a:rPr lang="en-GB" smtClean="0"/>
              <a:t>‹#›</a:t>
            </a:fld>
            <a:endParaRPr lang="en-GB"/>
          </a:p>
        </p:txBody>
      </p:sp>
    </p:spTree>
    <p:extLst>
      <p:ext uri="{BB962C8B-B14F-4D97-AF65-F5344CB8AC3E}">
        <p14:creationId xmlns:p14="http://schemas.microsoft.com/office/powerpoint/2010/main" val="1892064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Hello Year 7!</a:t>
            </a:r>
            <a:endParaRPr lang="en-GB" dirty="0"/>
          </a:p>
        </p:txBody>
      </p:sp>
      <p:sp>
        <p:nvSpPr>
          <p:cNvPr id="3" name="Content Placeholder 2"/>
          <p:cNvSpPr>
            <a:spLocks noGrp="1"/>
          </p:cNvSpPr>
          <p:nvPr>
            <p:ph idx="1"/>
          </p:nvPr>
        </p:nvSpPr>
        <p:spPr/>
        <p:txBody>
          <a:bodyPr/>
          <a:lstStyle/>
          <a:p>
            <a:pPr marL="0" indent="0">
              <a:buNone/>
            </a:pPr>
            <a:r>
              <a:rPr lang="en-GB" dirty="0" smtClean="0"/>
              <a:t>My name is Mrs Marks and I am the Head of English at De La Salle. I have visited many of your primary schools and I have been very impressed with the quality of work you have produced. I am really looking forward to meeting you all and I know the rest of the English teachers at De La Salle are excited to meet you too!</a:t>
            </a:r>
            <a:endParaRPr lang="en-GB" dirty="0"/>
          </a:p>
        </p:txBody>
      </p:sp>
      <p:pic>
        <p:nvPicPr>
          <p:cNvPr id="4" name="Picture 3"/>
          <p:cNvPicPr>
            <a:picLocks noChangeAspect="1"/>
          </p:cNvPicPr>
          <p:nvPr/>
        </p:nvPicPr>
        <p:blipFill>
          <a:blip r:embed="rId2"/>
          <a:stretch>
            <a:fillRect/>
          </a:stretch>
        </p:blipFill>
        <p:spPr>
          <a:xfrm>
            <a:off x="8263304" y="3957638"/>
            <a:ext cx="2933700" cy="2219325"/>
          </a:xfrm>
          <a:prstGeom prst="rect">
            <a:avLst/>
          </a:prstGeom>
        </p:spPr>
      </p:pic>
    </p:spTree>
    <p:extLst>
      <p:ext uri="{BB962C8B-B14F-4D97-AF65-F5344CB8AC3E}">
        <p14:creationId xmlns:p14="http://schemas.microsoft.com/office/powerpoint/2010/main" val="1168234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smtClean="0"/>
              <a:t>Quiz</a:t>
            </a:r>
            <a:endParaRPr lang="en-GB" dirty="0"/>
          </a:p>
        </p:txBody>
      </p:sp>
      <p:pic>
        <p:nvPicPr>
          <p:cNvPr id="5" name="Content Placeholder 4"/>
          <p:cNvPicPr>
            <a:picLocks noGrp="1" noChangeAspect="1"/>
          </p:cNvPicPr>
          <p:nvPr>
            <p:ph idx="1"/>
          </p:nvPr>
        </p:nvPicPr>
        <p:blipFill>
          <a:blip r:embed="rId2"/>
          <a:stretch>
            <a:fillRect/>
          </a:stretch>
        </p:blipFill>
        <p:spPr>
          <a:xfrm>
            <a:off x="8782050" y="627539"/>
            <a:ext cx="2857500" cy="1581150"/>
          </a:xfrm>
          <a:prstGeom prst="rect">
            <a:avLst/>
          </a:prstGeom>
        </p:spPr>
      </p:pic>
      <p:sp>
        <p:nvSpPr>
          <p:cNvPr id="6" name="TextBox 5"/>
          <p:cNvSpPr txBox="1"/>
          <p:nvPr/>
        </p:nvSpPr>
        <p:spPr>
          <a:xfrm>
            <a:off x="1280160" y="2125980"/>
            <a:ext cx="7372350" cy="5509200"/>
          </a:xfrm>
          <a:prstGeom prst="rect">
            <a:avLst/>
          </a:prstGeom>
          <a:noFill/>
        </p:spPr>
        <p:txBody>
          <a:bodyPr wrap="square" rtlCol="0">
            <a:spAutoFit/>
          </a:bodyPr>
          <a:lstStyle/>
          <a:p>
            <a:pPr marL="342900" indent="-342900">
              <a:buAutoNum type="arabicPeriod"/>
            </a:pPr>
            <a:r>
              <a:rPr lang="en-GB" sz="2800" dirty="0" smtClean="0"/>
              <a:t>What is the effect of telling a story in the present tense?</a:t>
            </a:r>
          </a:p>
          <a:p>
            <a:pPr marL="342900" indent="-342900">
              <a:buAutoNum type="arabicPeriod"/>
            </a:pPr>
            <a:r>
              <a:rPr lang="en-GB" sz="2800" dirty="0" smtClean="0"/>
              <a:t>Why would a writer include dialogue in a piece of writing?</a:t>
            </a:r>
          </a:p>
          <a:p>
            <a:pPr marL="342900" indent="-342900">
              <a:buAutoNum type="arabicPeriod"/>
            </a:pPr>
            <a:r>
              <a:rPr lang="en-GB" sz="2800" dirty="0" smtClean="0"/>
              <a:t>Name three sentence forms writers can use – can you comment on their effect?</a:t>
            </a:r>
          </a:p>
          <a:p>
            <a:pPr marL="342900" indent="-342900">
              <a:buAutoNum type="arabicPeriod"/>
            </a:pPr>
            <a:r>
              <a:rPr lang="en-GB" sz="2800" dirty="0" smtClean="0"/>
              <a:t>What is the difference between a first person and third person narrator?</a:t>
            </a:r>
          </a:p>
          <a:p>
            <a:pPr marL="342900" indent="-342900">
              <a:buAutoNum type="arabicPeriod"/>
            </a:pPr>
            <a:r>
              <a:rPr lang="en-GB" sz="2800" dirty="0" smtClean="0"/>
              <a:t>Why might a writer decide to ask questions within a story?</a:t>
            </a:r>
          </a:p>
          <a:p>
            <a:pPr marL="342900" indent="-342900">
              <a:buAutoNum type="arabicPeriod"/>
            </a:pPr>
            <a:endParaRPr lang="en-GB" dirty="0" smtClean="0"/>
          </a:p>
          <a:p>
            <a:pPr marL="342900" indent="-342900">
              <a:buAutoNum type="arabicPeriod"/>
            </a:pPr>
            <a:endParaRPr lang="en-GB" dirty="0" smtClean="0"/>
          </a:p>
          <a:p>
            <a:pPr marL="342900" indent="-342900">
              <a:buAutoNum type="arabicPeriod"/>
            </a:pPr>
            <a:endParaRPr lang="en-GB" dirty="0" smtClean="0"/>
          </a:p>
          <a:p>
            <a:pPr marL="342900" indent="-342900">
              <a:buAutoNum type="arabicPeriod"/>
            </a:pPr>
            <a:endParaRPr lang="en-GB" dirty="0"/>
          </a:p>
        </p:txBody>
      </p:sp>
      <p:pic>
        <p:nvPicPr>
          <p:cNvPr id="8" name="Picture 7"/>
          <p:cNvPicPr>
            <a:picLocks noChangeAspect="1"/>
          </p:cNvPicPr>
          <p:nvPr/>
        </p:nvPicPr>
        <p:blipFill>
          <a:blip r:embed="rId3"/>
          <a:stretch>
            <a:fillRect/>
          </a:stretch>
        </p:blipFill>
        <p:spPr>
          <a:xfrm>
            <a:off x="10024110" y="4880580"/>
            <a:ext cx="1752600" cy="1752600"/>
          </a:xfrm>
          <a:prstGeom prst="rect">
            <a:avLst/>
          </a:prstGeom>
        </p:spPr>
      </p:pic>
    </p:spTree>
    <p:extLst>
      <p:ext uri="{BB962C8B-B14F-4D97-AF65-F5344CB8AC3E}">
        <p14:creationId xmlns:p14="http://schemas.microsoft.com/office/powerpoint/2010/main" val="2742711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Analysing Fiction Texts </a:t>
            </a:r>
            <a:endParaRPr lang="en-GB" dirty="0"/>
          </a:p>
        </p:txBody>
      </p:sp>
      <p:sp>
        <p:nvSpPr>
          <p:cNvPr id="3" name="Content Placeholder 2"/>
          <p:cNvSpPr>
            <a:spLocks noGrp="1"/>
          </p:cNvSpPr>
          <p:nvPr>
            <p:ph idx="1"/>
          </p:nvPr>
        </p:nvSpPr>
        <p:spPr/>
        <p:txBody>
          <a:bodyPr/>
          <a:lstStyle/>
          <a:p>
            <a:pPr marL="0" indent="0">
              <a:buNone/>
            </a:pPr>
            <a:r>
              <a:rPr lang="en-GB" dirty="0" smtClean="0"/>
              <a:t>When studying a piece of fiction, you should always keep in mind that the writer is trying to create effects for the reader. Every decision they make is deliberate (where they choose to set the story, the words they choose to use, the names of their characters) and designed to make us readers think and feel a certain way.</a:t>
            </a:r>
            <a:endParaRPr lang="en-GB" dirty="0"/>
          </a:p>
        </p:txBody>
      </p:sp>
      <p:pic>
        <p:nvPicPr>
          <p:cNvPr id="4" name="Picture 3"/>
          <p:cNvPicPr>
            <a:picLocks noChangeAspect="1"/>
          </p:cNvPicPr>
          <p:nvPr/>
        </p:nvPicPr>
        <p:blipFill>
          <a:blip r:embed="rId2"/>
          <a:stretch>
            <a:fillRect/>
          </a:stretch>
        </p:blipFill>
        <p:spPr>
          <a:xfrm>
            <a:off x="8335173" y="4077122"/>
            <a:ext cx="2085013" cy="1975275"/>
          </a:xfrm>
          <a:prstGeom prst="rect">
            <a:avLst/>
          </a:prstGeom>
        </p:spPr>
      </p:pic>
    </p:spTree>
    <p:extLst>
      <p:ext uri="{BB962C8B-B14F-4D97-AF65-F5344CB8AC3E}">
        <p14:creationId xmlns:p14="http://schemas.microsoft.com/office/powerpoint/2010/main" val="171955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3150" y="1943100"/>
            <a:ext cx="7052310" cy="3416320"/>
          </a:xfrm>
          <a:prstGeom prst="rect">
            <a:avLst/>
          </a:prstGeom>
          <a:ln>
            <a:solidFill>
              <a:schemeClr val="tx1"/>
            </a:solidFill>
          </a:ln>
        </p:spPr>
        <p:txBody>
          <a:bodyPr wrap="square">
            <a:spAutoFit/>
          </a:bodyPr>
          <a:lstStyle/>
          <a:p>
            <a:pPr lvl="0" algn="just" eaLnBrk="0" fontAlgn="base" hangingPunct="0">
              <a:spcBef>
                <a:spcPct val="0"/>
              </a:spcBef>
              <a:spcAft>
                <a:spcPct val="0"/>
              </a:spcAft>
            </a:pPr>
            <a:endParaRPr lang="en-GB" altLang="en-US" dirty="0" smtClean="0">
              <a:latin typeface="Comic Sans MS" pitchFamily="66" charset="0"/>
              <a:ea typeface="Times New Roman" pitchFamily="18" charset="0"/>
              <a:cs typeface="Times New Roman" pitchFamily="18" charset="0"/>
            </a:endParaRPr>
          </a:p>
          <a:p>
            <a:pPr lvl="0" algn="just" eaLnBrk="0" fontAlgn="base" hangingPunct="0">
              <a:spcBef>
                <a:spcPct val="0"/>
              </a:spcBef>
              <a:spcAft>
                <a:spcPct val="0"/>
              </a:spcAft>
            </a:pPr>
            <a:r>
              <a:rPr lang="en-GB" altLang="en-US" dirty="0" smtClean="0">
                <a:latin typeface="Comic Sans MS" pitchFamily="66" charset="0"/>
                <a:ea typeface="Times New Roman" pitchFamily="18" charset="0"/>
                <a:cs typeface="Times New Roman" pitchFamily="18" charset="0"/>
              </a:rPr>
              <a:t>I’m </a:t>
            </a:r>
            <a:r>
              <a:rPr lang="en-GB" altLang="en-US" dirty="0">
                <a:latin typeface="Comic Sans MS" pitchFamily="66" charset="0"/>
                <a:ea typeface="Times New Roman" pitchFamily="18" charset="0"/>
                <a:cs typeface="Times New Roman" pitchFamily="18" charset="0"/>
              </a:rPr>
              <a:t>running and my chest is tight and sore because my breath is rasping and whistling in my lungs.</a:t>
            </a:r>
            <a:r>
              <a:rPr lang="en-GB" altLang="en-US" dirty="0">
                <a:latin typeface="Arial" pitchFamily="34" charset="0"/>
                <a:cs typeface="Arial" pitchFamily="34" charset="0"/>
              </a:rPr>
              <a:t> </a:t>
            </a:r>
            <a:r>
              <a:rPr lang="en-GB" altLang="en-US" dirty="0">
                <a:latin typeface="Comic Sans MS" pitchFamily="66" charset="0"/>
                <a:ea typeface="Times New Roman" pitchFamily="18" charset="0"/>
                <a:cs typeface="Times New Roman" pitchFamily="18" charset="0"/>
              </a:rPr>
              <a:t>Branches whip against my face, brambles tear at my legs and arms and there is a voice</a:t>
            </a:r>
            <a:r>
              <a:rPr lang="en-GB" altLang="en-US" dirty="0">
                <a:latin typeface="Arial" pitchFamily="34" charset="0"/>
                <a:cs typeface="Arial" pitchFamily="34" charset="0"/>
              </a:rPr>
              <a:t> s</a:t>
            </a:r>
            <a:r>
              <a:rPr lang="en-GB" altLang="en-US" dirty="0">
                <a:latin typeface="Comic Sans MS" pitchFamily="66" charset="0"/>
                <a:ea typeface="Times New Roman" pitchFamily="18" charset="0"/>
                <a:cs typeface="Times New Roman" pitchFamily="18" charset="0"/>
              </a:rPr>
              <a:t>creaming out loud which is ripping through the trees, screaming and screaming and I realise it’s my voice</a:t>
            </a:r>
            <a:r>
              <a:rPr lang="en-GB" altLang="en-US" dirty="0" smtClean="0">
                <a:latin typeface="Comic Sans MS" pitchFamily="66" charset="0"/>
                <a:ea typeface="Times New Roman" pitchFamily="18" charset="0"/>
                <a:cs typeface="Times New Roman" pitchFamily="18" charset="0"/>
              </a:rPr>
              <a:t>.</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Now I’m back at the back stream and the solid wooden fencing has been torn aside.</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Blasted apart as if some careless giant had passed by and trodden on it. I stare at</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the wood, not splintered or broken, but melted. Dissolved and warped. Curled aside</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to make a small space. Space enough for a child to walk through. What could do</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that? What power is there that would leave that mark? </a:t>
            </a:r>
            <a:endParaRPr lang="en-GB" altLang="en-US" dirty="0">
              <a:latin typeface="Arial" pitchFamily="34" charset="0"/>
              <a:cs typeface="Arial" pitchFamily="34" charset="0"/>
            </a:endParaRPr>
          </a:p>
        </p:txBody>
      </p:sp>
      <p:sp>
        <p:nvSpPr>
          <p:cNvPr id="6" name="TextBox 5"/>
          <p:cNvSpPr txBox="1"/>
          <p:nvPr/>
        </p:nvSpPr>
        <p:spPr>
          <a:xfrm>
            <a:off x="2927648" y="188641"/>
            <a:ext cx="6264696" cy="1200329"/>
          </a:xfrm>
          <a:prstGeom prst="rect">
            <a:avLst/>
          </a:prstGeom>
          <a:solidFill>
            <a:schemeClr val="bg2">
              <a:lumMod val="75000"/>
            </a:schemeClr>
          </a:solidFill>
          <a:ln>
            <a:solidFill>
              <a:srgbClr val="FF0000"/>
            </a:solidFill>
          </a:ln>
        </p:spPr>
        <p:txBody>
          <a:bodyPr wrap="square" rtlCol="0">
            <a:spAutoFit/>
          </a:bodyPr>
          <a:lstStyle/>
          <a:p>
            <a:pPr algn="ctr"/>
            <a:r>
              <a:rPr lang="en-GB" sz="2400" dirty="0" smtClean="0"/>
              <a:t>THINKING TIME</a:t>
            </a:r>
            <a:endParaRPr lang="en-GB" sz="2400" dirty="0" smtClean="0"/>
          </a:p>
          <a:p>
            <a:pPr algn="ctr"/>
            <a:r>
              <a:rPr lang="en-GB" sz="2400" dirty="0" smtClean="0"/>
              <a:t>What </a:t>
            </a:r>
            <a:r>
              <a:rPr lang="en-GB" sz="2400" dirty="0"/>
              <a:t>is good about this opening to a story</a:t>
            </a:r>
            <a:r>
              <a:rPr lang="en-GB" sz="2400" dirty="0" smtClean="0"/>
              <a:t>? </a:t>
            </a:r>
            <a:r>
              <a:rPr lang="en-GB" sz="2400" dirty="0" smtClean="0"/>
              <a:t>How has the writer tried to interest </a:t>
            </a:r>
            <a:r>
              <a:rPr lang="en-GB" sz="2400" dirty="0" smtClean="0"/>
              <a:t>you as a reader?</a:t>
            </a:r>
            <a:endParaRPr lang="en-GB" sz="2400" dirty="0"/>
          </a:p>
        </p:txBody>
      </p:sp>
      <p:pic>
        <p:nvPicPr>
          <p:cNvPr id="1026" name="Picture 2" descr="http://pre01.deviantart.net/796e/th/pre/i/2012/293/2/4/tombstone_png_by_camelfobia-d5ichm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92182" y="4858614"/>
            <a:ext cx="1709183" cy="1925207"/>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4" descr="http://gallery.yopriceville.com/var/albums/Free-Clipart-Pictures/Halloween-PNG-Pictures/Skeleton_with_Tombstone_Transparent_Picture.png?m=1410538920"/>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6" descr="http://gallery.yopriceville.com/var/albums/Free-Clipart-Pictures/Halloween-PNG-Pictures/Skeleton_with_Tombstone_Transparent_Picture.png?m=1410538920"/>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2" name="Picture 2" descr="http://pre01.deviantart.net/796e/th/pre/i/2012/293/2/4/tombstone_png_by_camelfobia-d5ichm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984" y="4819342"/>
            <a:ext cx="1709182" cy="192520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88620" y="1280160"/>
            <a:ext cx="1748155" cy="1200329"/>
          </a:xfrm>
          <a:prstGeom prst="rect">
            <a:avLst/>
          </a:prstGeom>
          <a:noFill/>
        </p:spPr>
        <p:txBody>
          <a:bodyPr wrap="square" rtlCol="0">
            <a:spAutoFit/>
          </a:bodyPr>
          <a:lstStyle/>
          <a:p>
            <a:r>
              <a:rPr lang="en-GB" dirty="0" smtClean="0">
                <a:solidFill>
                  <a:srgbClr val="FF0000"/>
                </a:solidFill>
              </a:rPr>
              <a:t>Who is telling the story? What effect does this create?</a:t>
            </a:r>
            <a:endParaRPr lang="en-GB" dirty="0">
              <a:solidFill>
                <a:srgbClr val="FF0000"/>
              </a:solidFill>
            </a:endParaRPr>
          </a:p>
        </p:txBody>
      </p:sp>
      <p:sp>
        <p:nvSpPr>
          <p:cNvPr id="3" name="TextBox 2"/>
          <p:cNvSpPr txBox="1"/>
          <p:nvPr/>
        </p:nvSpPr>
        <p:spPr>
          <a:xfrm>
            <a:off x="5989320" y="5821218"/>
            <a:ext cx="3406140" cy="923330"/>
          </a:xfrm>
          <a:prstGeom prst="rect">
            <a:avLst/>
          </a:prstGeom>
          <a:noFill/>
        </p:spPr>
        <p:txBody>
          <a:bodyPr wrap="square" rtlCol="0">
            <a:spAutoFit/>
          </a:bodyPr>
          <a:lstStyle/>
          <a:p>
            <a:r>
              <a:rPr lang="en-GB" dirty="0" smtClean="0">
                <a:solidFill>
                  <a:srgbClr val="FF0000"/>
                </a:solidFill>
              </a:rPr>
              <a:t>Why do you think the writer uses questions? What effect does it create?</a:t>
            </a:r>
            <a:endParaRPr lang="en-GB" dirty="0">
              <a:solidFill>
                <a:srgbClr val="FF0000"/>
              </a:solidFill>
            </a:endParaRPr>
          </a:p>
        </p:txBody>
      </p:sp>
      <p:sp>
        <p:nvSpPr>
          <p:cNvPr id="10" name="TextBox 9"/>
          <p:cNvSpPr txBox="1"/>
          <p:nvPr/>
        </p:nvSpPr>
        <p:spPr>
          <a:xfrm>
            <a:off x="388620" y="3714750"/>
            <a:ext cx="1748155" cy="1477328"/>
          </a:xfrm>
          <a:prstGeom prst="rect">
            <a:avLst/>
          </a:prstGeom>
          <a:noFill/>
        </p:spPr>
        <p:txBody>
          <a:bodyPr wrap="square" rtlCol="0">
            <a:spAutoFit/>
          </a:bodyPr>
          <a:lstStyle/>
          <a:p>
            <a:r>
              <a:rPr lang="en-GB" dirty="0" smtClean="0">
                <a:solidFill>
                  <a:srgbClr val="FF0000"/>
                </a:solidFill>
              </a:rPr>
              <a:t>Look at the sentence types – can you think of the effect created?</a:t>
            </a:r>
            <a:endParaRPr lang="en-GB" dirty="0">
              <a:solidFill>
                <a:srgbClr val="FF0000"/>
              </a:solidFill>
            </a:endParaRPr>
          </a:p>
        </p:txBody>
      </p:sp>
      <p:sp>
        <p:nvSpPr>
          <p:cNvPr id="11" name="TextBox 10"/>
          <p:cNvSpPr txBox="1"/>
          <p:nvPr/>
        </p:nvSpPr>
        <p:spPr>
          <a:xfrm>
            <a:off x="9692182" y="1280160"/>
            <a:ext cx="2103120" cy="1477328"/>
          </a:xfrm>
          <a:prstGeom prst="rect">
            <a:avLst/>
          </a:prstGeom>
          <a:noFill/>
        </p:spPr>
        <p:txBody>
          <a:bodyPr wrap="square" rtlCol="0">
            <a:spAutoFit/>
          </a:bodyPr>
          <a:lstStyle/>
          <a:p>
            <a:r>
              <a:rPr lang="en-GB" dirty="0" smtClean="0">
                <a:solidFill>
                  <a:srgbClr val="FF0000"/>
                </a:solidFill>
              </a:rPr>
              <a:t>Is the story told in the  past/present/future tense? Why? What effect is created?</a:t>
            </a:r>
            <a:endParaRPr lang="en-GB" dirty="0">
              <a:solidFill>
                <a:srgbClr val="FF0000"/>
              </a:solidFill>
            </a:endParaRPr>
          </a:p>
        </p:txBody>
      </p:sp>
    </p:spTree>
    <p:extLst>
      <p:ext uri="{BB962C8B-B14F-4D97-AF65-F5344CB8AC3E}">
        <p14:creationId xmlns:p14="http://schemas.microsoft.com/office/powerpoint/2010/main" val="279661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3150" y="1943100"/>
            <a:ext cx="7052310" cy="3693319"/>
          </a:xfrm>
          <a:prstGeom prst="rect">
            <a:avLst/>
          </a:prstGeom>
          <a:ln>
            <a:solidFill>
              <a:schemeClr val="tx1"/>
            </a:solidFill>
          </a:ln>
        </p:spPr>
        <p:txBody>
          <a:bodyPr wrap="square">
            <a:spAutoFit/>
          </a:bodyPr>
          <a:lstStyle/>
          <a:p>
            <a:pPr lvl="0" algn="just" eaLnBrk="0" fontAlgn="base" hangingPunct="0">
              <a:spcBef>
                <a:spcPct val="0"/>
              </a:spcBef>
              <a:spcAft>
                <a:spcPct val="0"/>
              </a:spcAft>
            </a:pPr>
            <a:endParaRPr lang="en-GB" altLang="en-US" dirty="0" smtClean="0">
              <a:latin typeface="Comic Sans MS" pitchFamily="66" charset="0"/>
              <a:ea typeface="Times New Roman" pitchFamily="18" charset="0"/>
              <a:cs typeface="Times New Roman" pitchFamily="18" charset="0"/>
            </a:endParaRPr>
          </a:p>
          <a:p>
            <a:pPr lvl="0" algn="just" eaLnBrk="0" fontAlgn="base" hangingPunct="0">
              <a:spcBef>
                <a:spcPct val="0"/>
              </a:spcBef>
              <a:spcAft>
                <a:spcPct val="0"/>
              </a:spcAft>
            </a:pPr>
            <a:r>
              <a:rPr lang="en-GB" altLang="en-US" dirty="0" smtClean="0">
                <a:latin typeface="Comic Sans MS" pitchFamily="66" charset="0"/>
                <a:ea typeface="Times New Roman" pitchFamily="18" charset="0"/>
                <a:cs typeface="Times New Roman" pitchFamily="18" charset="0"/>
              </a:rPr>
              <a:t>I’m </a:t>
            </a:r>
            <a:r>
              <a:rPr lang="en-GB" altLang="en-US" dirty="0">
                <a:latin typeface="Comic Sans MS" pitchFamily="66" charset="0"/>
                <a:ea typeface="Times New Roman" pitchFamily="18" charset="0"/>
                <a:cs typeface="Times New Roman" pitchFamily="18" charset="0"/>
              </a:rPr>
              <a:t>running and my chest is tight and sore because my breath is rasping and whistling in my lungs.</a:t>
            </a:r>
            <a:r>
              <a:rPr lang="en-GB" altLang="en-US" dirty="0">
                <a:latin typeface="Arial" pitchFamily="34" charset="0"/>
                <a:cs typeface="Arial" pitchFamily="34" charset="0"/>
              </a:rPr>
              <a:t> </a:t>
            </a:r>
            <a:r>
              <a:rPr lang="en-GB" altLang="en-US" dirty="0">
                <a:latin typeface="Comic Sans MS" pitchFamily="66" charset="0"/>
                <a:ea typeface="Times New Roman" pitchFamily="18" charset="0"/>
                <a:cs typeface="Times New Roman" pitchFamily="18" charset="0"/>
              </a:rPr>
              <a:t>Branches whip against my face, brambles tear at my legs and arms and there is a voice</a:t>
            </a:r>
            <a:r>
              <a:rPr lang="en-GB" altLang="en-US" dirty="0">
                <a:latin typeface="Arial" pitchFamily="34" charset="0"/>
                <a:cs typeface="Arial" pitchFamily="34" charset="0"/>
              </a:rPr>
              <a:t> s</a:t>
            </a:r>
            <a:r>
              <a:rPr lang="en-GB" altLang="en-US" dirty="0">
                <a:latin typeface="Comic Sans MS" pitchFamily="66" charset="0"/>
                <a:ea typeface="Times New Roman" pitchFamily="18" charset="0"/>
                <a:cs typeface="Times New Roman" pitchFamily="18" charset="0"/>
              </a:rPr>
              <a:t>creaming out loud which is ripping through the trees, screaming and screaming and I realise it’s my voice</a:t>
            </a:r>
            <a:r>
              <a:rPr lang="en-GB" altLang="en-US" dirty="0" smtClean="0">
                <a:latin typeface="Comic Sans MS" pitchFamily="66" charset="0"/>
                <a:ea typeface="Times New Roman" pitchFamily="18" charset="0"/>
                <a:cs typeface="Times New Roman" pitchFamily="18" charset="0"/>
              </a:rPr>
              <a:t>.</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Now I’m back at the back stream and the solid wooden fencing has been torn aside.</a:t>
            </a:r>
            <a:endParaRPr kumimoji="0" lang="en-GB" altLang="en-US"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Blasted apart as if some careless giant had passed by and trodden on it. I stare at</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the wood, not splintered or broken, but melted. Dissolved and warped. Curled aside</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to make a small space. Space enough for a child to walk through. What could do</a:t>
            </a:r>
            <a:r>
              <a:rPr lang="en-GB" altLang="en-US" dirty="0">
                <a:latin typeface="Arial" pitchFamily="34" charset="0"/>
                <a:cs typeface="Arial" pitchFamily="34" charset="0"/>
              </a:rPr>
              <a:t> </a:t>
            </a:r>
            <a:r>
              <a:rPr kumimoji="0" lang="en-US" altLang="en-US"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that? What power is there that would leave that mark? </a:t>
            </a:r>
            <a:endParaRPr lang="en-GB" altLang="en-US" dirty="0">
              <a:latin typeface="Arial" pitchFamily="34" charset="0"/>
              <a:cs typeface="Arial" pitchFamily="34" charset="0"/>
            </a:endParaRPr>
          </a:p>
        </p:txBody>
      </p:sp>
      <p:sp>
        <p:nvSpPr>
          <p:cNvPr id="6" name="TextBox 5"/>
          <p:cNvSpPr txBox="1"/>
          <p:nvPr/>
        </p:nvSpPr>
        <p:spPr>
          <a:xfrm>
            <a:off x="2927648" y="188641"/>
            <a:ext cx="6264696" cy="461665"/>
          </a:xfrm>
          <a:prstGeom prst="rect">
            <a:avLst/>
          </a:prstGeom>
          <a:solidFill>
            <a:schemeClr val="bg2">
              <a:lumMod val="75000"/>
            </a:schemeClr>
          </a:solidFill>
          <a:ln>
            <a:solidFill>
              <a:srgbClr val="FF0000"/>
            </a:solidFill>
          </a:ln>
        </p:spPr>
        <p:txBody>
          <a:bodyPr wrap="square" rtlCol="0">
            <a:spAutoFit/>
          </a:bodyPr>
          <a:lstStyle/>
          <a:p>
            <a:pPr algn="ctr"/>
            <a:r>
              <a:rPr lang="en-GB" sz="2400" dirty="0" smtClean="0"/>
              <a:t>WHAT ABOUT THE FOLLOWING?</a:t>
            </a:r>
            <a:endParaRPr lang="en-GB" sz="2400" dirty="0"/>
          </a:p>
        </p:txBody>
      </p:sp>
      <p:pic>
        <p:nvPicPr>
          <p:cNvPr id="1026" name="Picture 2" descr="http://pre01.deviantart.net/796e/th/pre/i/2012/293/2/4/tombstone_png_by_camelfobia-d5ichm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92182" y="4858614"/>
            <a:ext cx="1709183" cy="1925207"/>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4" descr="http://gallery.yopriceville.com/var/albums/Free-Clipart-Pictures/Halloween-PNG-Pictures/Skeleton_with_Tombstone_Transparent_Picture.png?m=1410538920"/>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6" descr="http://gallery.yopriceville.com/var/albums/Free-Clipart-Pictures/Halloween-PNG-Pictures/Skeleton_with_Tombstone_Transparent_Picture.png?m=1410538920"/>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extBox 1"/>
          <p:cNvSpPr txBox="1"/>
          <p:nvPr/>
        </p:nvSpPr>
        <p:spPr>
          <a:xfrm>
            <a:off x="388620" y="1280160"/>
            <a:ext cx="1748155" cy="2031325"/>
          </a:xfrm>
          <a:prstGeom prst="rect">
            <a:avLst/>
          </a:prstGeom>
          <a:noFill/>
        </p:spPr>
        <p:txBody>
          <a:bodyPr wrap="square" rtlCol="0">
            <a:spAutoFit/>
          </a:bodyPr>
          <a:lstStyle/>
          <a:p>
            <a:r>
              <a:rPr lang="en-GB" dirty="0" smtClean="0">
                <a:solidFill>
                  <a:srgbClr val="FF0000"/>
                </a:solidFill>
              </a:rPr>
              <a:t>First person narrator – creates a bond with the reader. We are told things from their perspective.</a:t>
            </a:r>
            <a:endParaRPr lang="en-GB" dirty="0">
              <a:solidFill>
                <a:srgbClr val="FF0000"/>
              </a:solidFill>
            </a:endParaRPr>
          </a:p>
        </p:txBody>
      </p:sp>
      <p:sp>
        <p:nvSpPr>
          <p:cNvPr id="3" name="TextBox 2"/>
          <p:cNvSpPr txBox="1"/>
          <p:nvPr/>
        </p:nvSpPr>
        <p:spPr>
          <a:xfrm>
            <a:off x="5989320" y="5821218"/>
            <a:ext cx="3406140" cy="1077218"/>
          </a:xfrm>
          <a:prstGeom prst="rect">
            <a:avLst/>
          </a:prstGeom>
          <a:noFill/>
        </p:spPr>
        <p:txBody>
          <a:bodyPr wrap="square" rtlCol="0">
            <a:spAutoFit/>
          </a:bodyPr>
          <a:lstStyle/>
          <a:p>
            <a:r>
              <a:rPr lang="en-GB" sz="1600" dirty="0" smtClean="0">
                <a:solidFill>
                  <a:srgbClr val="FF0000"/>
                </a:solidFill>
              </a:rPr>
              <a:t>The questions create tension and raise questions that the reader wants an answer to – what is the danger the character faces?</a:t>
            </a:r>
            <a:endParaRPr lang="en-GB" sz="1600" dirty="0">
              <a:solidFill>
                <a:srgbClr val="FF0000"/>
              </a:solidFill>
            </a:endParaRPr>
          </a:p>
        </p:txBody>
      </p:sp>
      <p:sp>
        <p:nvSpPr>
          <p:cNvPr id="10" name="TextBox 9"/>
          <p:cNvSpPr txBox="1"/>
          <p:nvPr/>
        </p:nvSpPr>
        <p:spPr>
          <a:xfrm>
            <a:off x="388620" y="3714750"/>
            <a:ext cx="1748155" cy="1477328"/>
          </a:xfrm>
          <a:prstGeom prst="rect">
            <a:avLst/>
          </a:prstGeom>
          <a:noFill/>
        </p:spPr>
        <p:txBody>
          <a:bodyPr wrap="square" rtlCol="0">
            <a:spAutoFit/>
          </a:bodyPr>
          <a:lstStyle/>
          <a:p>
            <a:r>
              <a:rPr lang="en-GB" dirty="0" smtClean="0">
                <a:solidFill>
                  <a:srgbClr val="FF0000"/>
                </a:solidFill>
              </a:rPr>
              <a:t>A range of simple and complex sentences are used</a:t>
            </a:r>
            <a:endParaRPr lang="en-GB" dirty="0">
              <a:solidFill>
                <a:srgbClr val="FF0000"/>
              </a:solidFill>
            </a:endParaRPr>
          </a:p>
        </p:txBody>
      </p:sp>
      <p:sp>
        <p:nvSpPr>
          <p:cNvPr id="11" name="TextBox 10"/>
          <p:cNvSpPr txBox="1"/>
          <p:nvPr/>
        </p:nvSpPr>
        <p:spPr>
          <a:xfrm>
            <a:off x="9692182" y="1280160"/>
            <a:ext cx="2103120" cy="1754326"/>
          </a:xfrm>
          <a:prstGeom prst="rect">
            <a:avLst/>
          </a:prstGeom>
          <a:noFill/>
        </p:spPr>
        <p:txBody>
          <a:bodyPr wrap="square" rtlCol="0">
            <a:spAutoFit/>
          </a:bodyPr>
          <a:lstStyle/>
          <a:p>
            <a:r>
              <a:rPr lang="en-GB" dirty="0" smtClean="0">
                <a:solidFill>
                  <a:srgbClr val="FF0000"/>
                </a:solidFill>
              </a:rPr>
              <a:t>The story is in the present tense. It is happening as it unfolds. Creates a sense of immediacy and danger.</a:t>
            </a:r>
            <a:endParaRPr lang="en-GB" dirty="0">
              <a:solidFill>
                <a:srgbClr val="FF0000"/>
              </a:solidFill>
            </a:endParaRPr>
          </a:p>
        </p:txBody>
      </p:sp>
      <p:cxnSp>
        <p:nvCxnSpPr>
          <p:cNvPr id="7" name="Straight Arrow Connector 6"/>
          <p:cNvCxnSpPr/>
          <p:nvPr/>
        </p:nvCxnSpPr>
        <p:spPr>
          <a:xfrm>
            <a:off x="1679575" y="1634490"/>
            <a:ext cx="1062761" cy="712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9281160" y="1880324"/>
            <a:ext cx="411022" cy="466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1984375" y="4126230"/>
            <a:ext cx="1776095" cy="693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8366760" y="5376877"/>
            <a:ext cx="125730" cy="467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784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Structural Sign </a:t>
            </a:r>
            <a:r>
              <a:rPr lang="en-GB" dirty="0" smtClean="0"/>
              <a:t>Posts – decisions the writer has made when putting the story together to create effects for the reader.</a:t>
            </a:r>
            <a:endParaRPr lang="en-GB" dirty="0"/>
          </a:p>
        </p:txBody>
      </p:sp>
      <p:sp>
        <p:nvSpPr>
          <p:cNvPr id="3" name="Content Placeholder 2"/>
          <p:cNvSpPr>
            <a:spLocks noGrp="1"/>
          </p:cNvSpPr>
          <p:nvPr>
            <p:ph idx="1"/>
          </p:nvPr>
        </p:nvSpPr>
        <p:spPr/>
        <p:txBody>
          <a:bodyPr>
            <a:normAutofit/>
          </a:bodyPr>
          <a:lstStyle/>
          <a:p>
            <a:r>
              <a:rPr lang="en-GB" dirty="0" smtClean="0"/>
              <a:t>Does the writer ask questions? Why? What is the effect of this?</a:t>
            </a:r>
          </a:p>
          <a:p>
            <a:r>
              <a:rPr lang="en-GB" dirty="0" smtClean="0"/>
              <a:t>Think about the tense the text is written in. What effect is created?</a:t>
            </a:r>
          </a:p>
          <a:p>
            <a:r>
              <a:rPr lang="en-GB" dirty="0" smtClean="0"/>
              <a:t>From whose perspective is the story told? What is the effect of this?</a:t>
            </a:r>
          </a:p>
          <a:p>
            <a:r>
              <a:rPr lang="en-GB" dirty="0" smtClean="0"/>
              <a:t>Does the writer include speech? What is the effect of this?</a:t>
            </a:r>
          </a:p>
          <a:p>
            <a:r>
              <a:rPr lang="en-GB" dirty="0" smtClean="0"/>
              <a:t>Has the writer included repetition? Why? What is the effect of this?</a:t>
            </a:r>
          </a:p>
          <a:p>
            <a:endParaRPr lang="en-GB"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750" y="4443413"/>
            <a:ext cx="2305050" cy="1733550"/>
          </a:xfrm>
          <a:prstGeom prst="rect">
            <a:avLst/>
          </a:prstGeom>
        </p:spPr>
      </p:pic>
    </p:spTree>
    <p:extLst>
      <p:ext uri="{BB962C8B-B14F-4D97-AF65-F5344CB8AC3E}">
        <p14:creationId xmlns:p14="http://schemas.microsoft.com/office/powerpoint/2010/main" val="4187040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What does the writer do here to interest you as a reader</a:t>
            </a:r>
            <a:r>
              <a:rPr lang="en-GB" sz="2800" dirty="0" smtClean="0"/>
              <a:t>? Using the previous slide as a guide, make notes on the structural features the writer has used here to create effects for the reader.</a:t>
            </a:r>
            <a:endParaRPr lang="en-GB" sz="2800" dirty="0"/>
          </a:p>
        </p:txBody>
      </p:sp>
      <p:sp>
        <p:nvSpPr>
          <p:cNvPr id="3" name="Content Placeholder 2"/>
          <p:cNvSpPr>
            <a:spLocks noGrp="1"/>
          </p:cNvSpPr>
          <p:nvPr>
            <p:ph idx="1"/>
          </p:nvPr>
        </p:nvSpPr>
        <p:spPr/>
        <p:txBody>
          <a:bodyPr>
            <a:normAutofit lnSpcReduction="10000"/>
          </a:bodyPr>
          <a:lstStyle/>
          <a:p>
            <a:pPr marL="0" lvl="0" indent="0" algn="just" eaLnBrk="0" fontAlgn="base" hangingPunct="0">
              <a:lnSpc>
                <a:spcPct val="100000"/>
              </a:lnSpc>
              <a:spcBef>
                <a:spcPct val="0"/>
              </a:spcBef>
              <a:spcAft>
                <a:spcPct val="0"/>
              </a:spcAft>
              <a:buNone/>
            </a:pPr>
            <a:r>
              <a:rPr lang="en-US" altLang="en-US" dirty="0" smtClean="0">
                <a:latin typeface="Comic Sans MS" pitchFamily="66" charset="0"/>
                <a:ea typeface="Times New Roman" pitchFamily="18" charset="0"/>
                <a:cs typeface="Arial" pitchFamily="34" charset="0"/>
              </a:rPr>
              <a:t>‘Amy</a:t>
            </a:r>
            <a:r>
              <a:rPr lang="en-US" altLang="en-US" dirty="0">
                <a:latin typeface="Comic Sans MS" pitchFamily="66" charset="0"/>
                <a:ea typeface="Times New Roman" pitchFamily="18" charset="0"/>
                <a:cs typeface="Arial" pitchFamily="34" charset="0"/>
              </a:rPr>
              <a:t>?’ I cry out. </a:t>
            </a:r>
          </a:p>
          <a:p>
            <a:pPr marL="0" lvl="0" indent="0" algn="just" eaLnBrk="0" fontAlgn="base" hangingPunct="0">
              <a:lnSpc>
                <a:spcPct val="100000"/>
              </a:lnSpc>
              <a:spcBef>
                <a:spcPct val="0"/>
              </a:spcBef>
              <a:spcAft>
                <a:spcPct val="0"/>
              </a:spcAft>
              <a:buNone/>
            </a:pPr>
            <a:endParaRPr kumimoji="0" lang="en-GB" altLang="en-US" sz="8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lnSpc>
                <a:spcPct val="100000"/>
              </a:lnSpc>
              <a:spcBef>
                <a:spcPct val="0"/>
              </a:spcBef>
              <a:spcAft>
                <a:spcPct val="0"/>
              </a:spcAft>
              <a:buNone/>
            </a:pPr>
            <a:r>
              <a:rPr lang="en-US" altLang="en-US" dirty="0">
                <a:latin typeface="Comic Sans MS" pitchFamily="66" charset="0"/>
                <a:ea typeface="Times New Roman" pitchFamily="18" charset="0"/>
                <a:cs typeface="Arial" pitchFamily="34" charset="0"/>
              </a:rPr>
              <a:t>Nothing. Beyond me the gaping dark of the cemetery. </a:t>
            </a:r>
          </a:p>
          <a:p>
            <a:pPr marL="0" lvl="0" indent="0" algn="just" eaLnBrk="0" fontAlgn="base" hangingPunct="0">
              <a:lnSpc>
                <a:spcPct val="100000"/>
              </a:lnSpc>
              <a:spcBef>
                <a:spcPct val="0"/>
              </a:spcBef>
              <a:spcAft>
                <a:spcPct val="0"/>
              </a:spcAft>
              <a:buNone/>
            </a:pPr>
            <a:endParaRPr kumimoji="0" lang="en-GB" altLang="en-US" sz="8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lnSpc>
                <a:spcPct val="100000"/>
              </a:lnSpc>
              <a:spcBef>
                <a:spcPct val="0"/>
              </a:spcBef>
              <a:spcAft>
                <a:spcPct val="0"/>
              </a:spcAft>
              <a:buNone/>
            </a:pPr>
            <a:r>
              <a:rPr lang="en-US" altLang="en-US" dirty="0">
                <a:latin typeface="Comic Sans MS" pitchFamily="66" charset="0"/>
                <a:ea typeface="Times New Roman" pitchFamily="18" charset="0"/>
                <a:cs typeface="Arial" pitchFamily="34" charset="0"/>
              </a:rPr>
              <a:t>There is a soft shudder in my head. A strange flicker which fastens on my </a:t>
            </a:r>
            <a:r>
              <a:rPr lang="en-US" altLang="en-US" dirty="0" smtClean="0">
                <a:latin typeface="Comic Sans MS" pitchFamily="66" charset="0"/>
                <a:ea typeface="Times New Roman" pitchFamily="18" charset="0"/>
                <a:cs typeface="Arial" pitchFamily="34" charset="0"/>
              </a:rPr>
              <a:t>fear.</a:t>
            </a:r>
            <a:r>
              <a:rPr lang="en-GB" altLang="en-US" sz="800" dirty="0">
                <a:latin typeface="Arial" pitchFamily="34" charset="0"/>
                <a:cs typeface="Arial" pitchFamily="34" charset="0"/>
              </a:rPr>
              <a:t> </a:t>
            </a:r>
            <a:r>
              <a:rPr lang="en-US" altLang="en-US" dirty="0" smtClean="0">
                <a:latin typeface="Comic Sans MS" pitchFamily="66" charset="0"/>
                <a:ea typeface="Times New Roman" pitchFamily="18" charset="0"/>
                <a:cs typeface="Arial" pitchFamily="34" charset="0"/>
              </a:rPr>
              <a:t>Nothing </a:t>
            </a:r>
            <a:r>
              <a:rPr lang="en-US" altLang="en-US" dirty="0">
                <a:latin typeface="Comic Sans MS" pitchFamily="66" charset="0"/>
                <a:ea typeface="Times New Roman" pitchFamily="18" charset="0"/>
                <a:cs typeface="Arial" pitchFamily="34" charset="0"/>
              </a:rPr>
              <a:t>calling for me this time. No whispers in my face tonight. Why? </a:t>
            </a:r>
            <a:r>
              <a:rPr lang="en-US" altLang="en-US" dirty="0" smtClean="0">
                <a:latin typeface="Comic Sans MS" pitchFamily="66" charset="0"/>
                <a:ea typeface="Times New Roman" pitchFamily="18" charset="0"/>
                <a:cs typeface="Arial" pitchFamily="34" charset="0"/>
              </a:rPr>
              <a:t>Because Amy </a:t>
            </a:r>
            <a:r>
              <a:rPr lang="en-US" altLang="en-US" dirty="0">
                <a:latin typeface="Comic Sans MS" pitchFamily="66" charset="0"/>
                <a:ea typeface="Times New Roman" pitchFamily="18" charset="0"/>
                <a:cs typeface="Arial" pitchFamily="34" charset="0"/>
              </a:rPr>
              <a:t>is in there. With one child captive, there is no need for two. Desperate, </a:t>
            </a:r>
            <a:r>
              <a:rPr lang="en-US" altLang="en-US" dirty="0" smtClean="0">
                <a:latin typeface="Comic Sans MS" pitchFamily="66" charset="0"/>
                <a:ea typeface="Times New Roman" pitchFamily="18" charset="0"/>
                <a:cs typeface="Arial" pitchFamily="34" charset="0"/>
              </a:rPr>
              <a:t>I</a:t>
            </a:r>
            <a:r>
              <a:rPr lang="en-GB" altLang="en-US" sz="800" dirty="0">
                <a:latin typeface="Arial" pitchFamily="34" charset="0"/>
                <a:cs typeface="Arial" pitchFamily="34" charset="0"/>
              </a:rPr>
              <a:t> </a:t>
            </a:r>
            <a:r>
              <a:rPr lang="en-US" altLang="en-US" dirty="0" smtClean="0">
                <a:latin typeface="Comic Sans MS" pitchFamily="66" charset="0"/>
                <a:ea typeface="Times New Roman" pitchFamily="18" charset="0"/>
                <a:cs typeface="Arial" pitchFamily="34" charset="0"/>
              </a:rPr>
              <a:t>hurl </a:t>
            </a:r>
            <a:r>
              <a:rPr lang="en-US" altLang="en-US" dirty="0">
                <a:latin typeface="Comic Sans MS" pitchFamily="66" charset="0"/>
                <a:ea typeface="Times New Roman" pitchFamily="18" charset="0"/>
                <a:cs typeface="Arial" pitchFamily="34" charset="0"/>
              </a:rPr>
              <a:t>myself at the open space and barbed wire comes up to meet me, </a:t>
            </a:r>
            <a:r>
              <a:rPr lang="en-US" altLang="en-US" dirty="0" smtClean="0">
                <a:latin typeface="Comic Sans MS" pitchFamily="66" charset="0"/>
                <a:ea typeface="Times New Roman" pitchFamily="18" charset="0"/>
                <a:cs typeface="Arial" pitchFamily="34" charset="0"/>
              </a:rPr>
              <a:t>scratching</a:t>
            </a:r>
            <a:r>
              <a:rPr lang="en-GB" altLang="en-US" sz="800" dirty="0">
                <a:latin typeface="Arial" pitchFamily="34" charset="0"/>
                <a:cs typeface="Arial" pitchFamily="34" charset="0"/>
              </a:rPr>
              <a:t> </a:t>
            </a:r>
            <a:r>
              <a:rPr lang="en-US" altLang="en-US" dirty="0" smtClean="0">
                <a:latin typeface="Comic Sans MS" pitchFamily="66" charset="0"/>
                <a:ea typeface="Times New Roman" pitchFamily="18" charset="0"/>
                <a:cs typeface="Arial" pitchFamily="34" charset="0"/>
              </a:rPr>
              <a:t>through </a:t>
            </a:r>
            <a:r>
              <a:rPr lang="en-US" altLang="en-US" dirty="0">
                <a:latin typeface="Comic Sans MS" pitchFamily="66" charset="0"/>
                <a:ea typeface="Times New Roman" pitchFamily="18" charset="0"/>
                <a:cs typeface="Arial" pitchFamily="34" charset="0"/>
              </a:rPr>
              <a:t>my skin, dragging at my clothes to pull me back. The thick bristles </a:t>
            </a:r>
            <a:r>
              <a:rPr lang="en-US" altLang="en-US" dirty="0" smtClean="0">
                <a:latin typeface="Comic Sans MS" pitchFamily="66" charset="0"/>
                <a:ea typeface="Times New Roman" pitchFamily="18" charset="0"/>
                <a:cs typeface="Arial" pitchFamily="34" charset="0"/>
              </a:rPr>
              <a:t>are</a:t>
            </a:r>
            <a:r>
              <a:rPr lang="en-GB" altLang="en-US" sz="800" dirty="0">
                <a:latin typeface="Arial" pitchFamily="34" charset="0"/>
                <a:cs typeface="Arial" pitchFamily="34" charset="0"/>
              </a:rPr>
              <a:t> </a:t>
            </a:r>
            <a:r>
              <a:rPr lang="en-GB" altLang="en-US" sz="800" dirty="0" smtClean="0">
                <a:latin typeface="Arial" pitchFamily="34" charset="0"/>
                <a:cs typeface="Arial" pitchFamily="34" charset="0"/>
              </a:rPr>
              <a:t> </a:t>
            </a:r>
            <a:r>
              <a:rPr lang="en-US" altLang="en-US" dirty="0" smtClean="0">
                <a:latin typeface="Comic Sans MS" pitchFamily="66" charset="0"/>
                <a:ea typeface="Times New Roman" pitchFamily="18" charset="0"/>
                <a:cs typeface="Arial" pitchFamily="34" charset="0"/>
              </a:rPr>
              <a:t>embedded </a:t>
            </a:r>
            <a:r>
              <a:rPr lang="en-US" altLang="en-US" dirty="0">
                <a:latin typeface="Comic Sans MS" pitchFamily="66" charset="0"/>
                <a:ea typeface="Times New Roman" pitchFamily="18" charset="0"/>
                <a:cs typeface="Arial" pitchFamily="34" charset="0"/>
              </a:rPr>
              <a:t>in my jacket and I am caught fast, struggling on the ground.</a:t>
            </a:r>
            <a:endParaRPr lang="en-GB" dirty="0"/>
          </a:p>
        </p:txBody>
      </p:sp>
    </p:spTree>
    <p:extLst>
      <p:ext uri="{BB962C8B-B14F-4D97-AF65-F5344CB8AC3E}">
        <p14:creationId xmlns:p14="http://schemas.microsoft.com/office/powerpoint/2010/main" val="85992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a:t>
            </a:r>
            <a:r>
              <a:rPr lang="en-GB" dirty="0" smtClean="0"/>
              <a:t>-Assess </a:t>
            </a:r>
            <a:endParaRPr lang="en-GB" dirty="0"/>
          </a:p>
        </p:txBody>
      </p:sp>
      <p:sp>
        <p:nvSpPr>
          <p:cNvPr id="3" name="Content Placeholder 2"/>
          <p:cNvSpPr>
            <a:spLocks noGrp="1"/>
          </p:cNvSpPr>
          <p:nvPr>
            <p:ph idx="1"/>
          </p:nvPr>
        </p:nvSpPr>
        <p:spPr/>
        <p:txBody>
          <a:bodyPr/>
          <a:lstStyle/>
          <a:p>
            <a:pPr marL="0" indent="0">
              <a:buNone/>
            </a:pPr>
            <a:r>
              <a:rPr lang="en-GB" dirty="0" smtClean="0"/>
              <a:t>Did </a:t>
            </a:r>
            <a:r>
              <a:rPr lang="en-GB" dirty="0" smtClean="0"/>
              <a:t>you spot</a:t>
            </a:r>
            <a:r>
              <a:rPr lang="en-GB" dirty="0" smtClean="0"/>
              <a:t>:</a:t>
            </a:r>
          </a:p>
          <a:p>
            <a:pPr marL="0" indent="0">
              <a:buNone/>
            </a:pPr>
            <a:r>
              <a:rPr lang="en-GB" dirty="0" smtClean="0"/>
              <a:t>the use of </a:t>
            </a:r>
            <a:r>
              <a:rPr lang="en-GB" dirty="0" smtClean="0"/>
              <a:t>speech?</a:t>
            </a:r>
            <a:endParaRPr lang="en-GB" dirty="0" smtClean="0"/>
          </a:p>
          <a:p>
            <a:pPr marL="0" indent="0">
              <a:buNone/>
            </a:pPr>
            <a:r>
              <a:rPr lang="en-GB" dirty="0" smtClean="0"/>
              <a:t>the use of one word minor sentences?</a:t>
            </a:r>
          </a:p>
          <a:p>
            <a:pPr marL="0" indent="0">
              <a:buNone/>
            </a:pPr>
            <a:r>
              <a:rPr lang="en-GB" dirty="0"/>
              <a:t>t</a:t>
            </a:r>
            <a:r>
              <a:rPr lang="en-GB" dirty="0" smtClean="0"/>
              <a:t>he use of questions?</a:t>
            </a:r>
          </a:p>
          <a:p>
            <a:pPr marL="0" indent="0">
              <a:buNone/>
            </a:pPr>
            <a:r>
              <a:rPr lang="en-GB" dirty="0"/>
              <a:t>t</a:t>
            </a:r>
            <a:r>
              <a:rPr lang="en-GB" dirty="0" smtClean="0"/>
              <a:t>he use of the present tense?</a:t>
            </a:r>
          </a:p>
          <a:p>
            <a:pPr marL="0" indent="0">
              <a:buNone/>
            </a:pPr>
            <a:r>
              <a:rPr lang="en-GB" dirty="0"/>
              <a:t>t</a:t>
            </a:r>
            <a:r>
              <a:rPr lang="en-GB" dirty="0" smtClean="0"/>
              <a:t>he first person perspective?</a:t>
            </a:r>
          </a:p>
          <a:p>
            <a:pPr marL="0" indent="0">
              <a:buNone/>
            </a:pPr>
            <a:r>
              <a:rPr lang="en-GB" dirty="0"/>
              <a:t>t</a:t>
            </a:r>
            <a:r>
              <a:rPr lang="en-GB" dirty="0" smtClean="0"/>
              <a:t>he variety of sentence forms?</a:t>
            </a:r>
          </a:p>
          <a:p>
            <a:pPr marL="0" indent="0">
              <a:buNone/>
            </a:pPr>
            <a:endParaRPr lang="en-GB" dirty="0" smtClean="0"/>
          </a:p>
          <a:p>
            <a:pPr marL="0" indent="0">
              <a:buNone/>
            </a:pPr>
            <a:endParaRPr lang="en-GB" dirty="0" smtClean="0"/>
          </a:p>
          <a:p>
            <a:endParaRPr lang="en-GB" dirty="0"/>
          </a:p>
        </p:txBody>
      </p:sp>
      <p:sp>
        <p:nvSpPr>
          <p:cNvPr id="4" name="AutoShape 2" descr="Image result for cartoon children reading"/>
          <p:cNvSpPr>
            <a:spLocks noChangeAspect="1" noChangeArrowheads="1"/>
          </p:cNvSpPr>
          <p:nvPr/>
        </p:nvSpPr>
        <p:spPr bwMode="auto">
          <a:xfrm>
            <a:off x="63500" y="-944563"/>
            <a:ext cx="2085975" cy="19716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cartoon children reading"/>
          <p:cNvSpPr>
            <a:spLocks noChangeAspect="1" noChangeArrowheads="1"/>
          </p:cNvSpPr>
          <p:nvPr/>
        </p:nvSpPr>
        <p:spPr bwMode="auto">
          <a:xfrm>
            <a:off x="215900" y="-792163"/>
            <a:ext cx="2085975" cy="19716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stretch>
            <a:fillRect/>
          </a:stretch>
        </p:blipFill>
        <p:spPr>
          <a:xfrm>
            <a:off x="9350692" y="471170"/>
            <a:ext cx="2085975" cy="19716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1118197623"/>
              </p:ext>
            </p:extLst>
          </p:nvPr>
        </p:nvGraphicFramePr>
        <p:xfrm>
          <a:off x="7989569" y="3348990"/>
          <a:ext cx="3447097" cy="2674620"/>
        </p:xfrm>
        <a:graphic>
          <a:graphicData uri="http://schemas.openxmlformats.org/drawingml/2006/table">
            <a:tbl>
              <a:tblPr firstRow="1" bandRow="1">
                <a:tableStyleId>{5C22544A-7EE6-4342-B048-85BDC9FD1C3A}</a:tableStyleId>
              </a:tblPr>
              <a:tblGrid>
                <a:gridCol w="3447097">
                  <a:extLst>
                    <a:ext uri="{9D8B030D-6E8A-4147-A177-3AD203B41FA5}">
                      <a16:colId xmlns:a16="http://schemas.microsoft.com/office/drawing/2014/main" val="2838685781"/>
                    </a:ext>
                  </a:extLst>
                </a:gridCol>
              </a:tblGrid>
              <a:tr h="2674620">
                <a:tc>
                  <a:txBody>
                    <a:bodyPr/>
                    <a:lstStyle/>
                    <a:p>
                      <a:r>
                        <a:rPr lang="en-GB" sz="2400" u="sng" dirty="0" smtClean="0"/>
                        <a:t>CHALLENGE:</a:t>
                      </a:r>
                    </a:p>
                    <a:p>
                      <a:endParaRPr lang="en-GB" sz="2400" dirty="0" smtClean="0"/>
                    </a:p>
                    <a:p>
                      <a:r>
                        <a:rPr lang="en-GB" sz="2400" dirty="0" smtClean="0"/>
                        <a:t>COULD </a:t>
                      </a:r>
                      <a:r>
                        <a:rPr lang="en-GB" sz="2400" dirty="0" smtClean="0"/>
                        <a:t>YOU </a:t>
                      </a:r>
                      <a:r>
                        <a:rPr lang="en-GB" sz="2400" dirty="0" smtClean="0"/>
                        <a:t>COMMENT ON THE </a:t>
                      </a:r>
                      <a:r>
                        <a:rPr lang="en-GB" sz="2400" dirty="0" smtClean="0">
                          <a:solidFill>
                            <a:srgbClr val="FF0000"/>
                          </a:solidFill>
                        </a:rPr>
                        <a:t>EFFECT</a:t>
                      </a:r>
                      <a:r>
                        <a:rPr lang="en-GB" sz="2400" dirty="0" smtClean="0"/>
                        <a:t> OF THE STRUCTURAL</a:t>
                      </a:r>
                      <a:r>
                        <a:rPr lang="en-GB" sz="2400" baseline="0" dirty="0" smtClean="0"/>
                        <a:t> TECHNIQUES THE WRITER USED?</a:t>
                      </a:r>
                      <a:endParaRPr lang="en-GB" sz="2400" dirty="0"/>
                    </a:p>
                  </a:txBody>
                  <a:tcPr/>
                </a:tc>
                <a:extLst>
                  <a:ext uri="{0D108BD9-81ED-4DB2-BD59-A6C34878D82A}">
                    <a16:rowId xmlns:a16="http://schemas.microsoft.com/office/drawing/2014/main" val="1386717078"/>
                  </a:ext>
                </a:extLst>
              </a:tr>
            </a:tbl>
          </a:graphicData>
        </a:graphic>
      </p:graphicFrame>
    </p:spTree>
    <p:extLst>
      <p:ext uri="{BB962C8B-B14F-4D97-AF65-F5344CB8AC3E}">
        <p14:creationId xmlns:p14="http://schemas.microsoft.com/office/powerpoint/2010/main" val="195990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t>
            </a:r>
            <a:endParaRPr lang="en-GB" dirty="0"/>
          </a:p>
        </p:txBody>
      </p:sp>
      <p:sp>
        <p:nvSpPr>
          <p:cNvPr id="3" name="Content Placeholder 2"/>
          <p:cNvSpPr>
            <a:spLocks noGrp="1"/>
          </p:cNvSpPr>
          <p:nvPr>
            <p:ph idx="1"/>
          </p:nvPr>
        </p:nvSpPr>
        <p:spPr>
          <a:xfrm>
            <a:off x="689708" y="2456040"/>
            <a:ext cx="11009923" cy="4624698"/>
          </a:xfrm>
        </p:spPr>
        <p:txBody>
          <a:bodyPr>
            <a:normAutofit/>
          </a:bodyPr>
          <a:lstStyle/>
          <a:p>
            <a:pPr marL="0" lvl="0" indent="0" algn="just" eaLnBrk="0" fontAlgn="base" hangingPunct="0">
              <a:lnSpc>
                <a:spcPct val="100000"/>
              </a:lnSpc>
              <a:spcBef>
                <a:spcPct val="0"/>
              </a:spcBef>
              <a:spcAft>
                <a:spcPct val="0"/>
              </a:spcAft>
              <a:buNone/>
            </a:pPr>
            <a:r>
              <a:rPr lang="en-US" altLang="en-US" sz="2000" b="1" dirty="0" smtClean="0">
                <a:solidFill>
                  <a:srgbClr val="FF0000"/>
                </a:solidFill>
                <a:latin typeface="Comic Sans MS" pitchFamily="66" charset="0"/>
                <a:ea typeface="Times New Roman" pitchFamily="18" charset="0"/>
                <a:cs typeface="Arial" pitchFamily="34" charset="0"/>
              </a:rPr>
              <a:t>‘Amy</a:t>
            </a:r>
            <a:r>
              <a:rPr lang="en-US" altLang="en-US" sz="2000" b="1" dirty="0">
                <a:solidFill>
                  <a:srgbClr val="FF0000"/>
                </a:solidFill>
                <a:latin typeface="Comic Sans MS" pitchFamily="66" charset="0"/>
                <a:ea typeface="Times New Roman" pitchFamily="18" charset="0"/>
                <a:cs typeface="Arial" pitchFamily="34" charset="0"/>
              </a:rPr>
              <a:t>?’ </a:t>
            </a:r>
            <a:r>
              <a:rPr lang="en-US" altLang="en-US" sz="2000" dirty="0">
                <a:solidFill>
                  <a:srgbClr val="00B050"/>
                </a:solidFill>
                <a:latin typeface="Comic Sans MS" pitchFamily="66" charset="0"/>
                <a:ea typeface="Times New Roman" pitchFamily="18" charset="0"/>
                <a:cs typeface="Arial" pitchFamily="34" charset="0"/>
              </a:rPr>
              <a:t>I</a:t>
            </a:r>
            <a:r>
              <a:rPr lang="en-US" altLang="en-US" sz="2000" dirty="0">
                <a:latin typeface="Comic Sans MS" pitchFamily="66" charset="0"/>
                <a:ea typeface="Times New Roman" pitchFamily="18" charset="0"/>
                <a:cs typeface="Arial" pitchFamily="34" charset="0"/>
              </a:rPr>
              <a:t> cry out. </a:t>
            </a:r>
          </a:p>
          <a:p>
            <a:pPr marL="0" lvl="0" indent="0" algn="just" eaLnBrk="0" fontAlgn="base" hangingPunct="0">
              <a:lnSpc>
                <a:spcPct val="100000"/>
              </a:lnSpc>
              <a:spcBef>
                <a:spcPct val="0"/>
              </a:spcBef>
              <a:spcAft>
                <a:spcPct val="0"/>
              </a:spcAft>
              <a:buNone/>
            </a:pPr>
            <a:endParaRPr kumimoji="0" lang="en-GB" altLang="en-US" sz="2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lnSpc>
                <a:spcPct val="100000"/>
              </a:lnSpc>
              <a:spcBef>
                <a:spcPct val="0"/>
              </a:spcBef>
              <a:spcAft>
                <a:spcPct val="0"/>
              </a:spcAft>
              <a:buNone/>
            </a:pPr>
            <a:r>
              <a:rPr lang="en-US" altLang="en-US" sz="2000" dirty="0">
                <a:solidFill>
                  <a:srgbClr val="0070C0"/>
                </a:solidFill>
                <a:latin typeface="Comic Sans MS" pitchFamily="66" charset="0"/>
                <a:ea typeface="Times New Roman" pitchFamily="18" charset="0"/>
                <a:cs typeface="Arial" pitchFamily="34" charset="0"/>
              </a:rPr>
              <a:t>Nothing</a:t>
            </a:r>
            <a:r>
              <a:rPr lang="en-US" altLang="en-US" sz="2000" dirty="0">
                <a:latin typeface="Comic Sans MS" pitchFamily="66" charset="0"/>
                <a:ea typeface="Times New Roman" pitchFamily="18" charset="0"/>
                <a:cs typeface="Arial" pitchFamily="34" charset="0"/>
              </a:rPr>
              <a:t>. Beyond me the gaping dark of the cemetery. </a:t>
            </a:r>
          </a:p>
          <a:p>
            <a:pPr marL="0" lvl="0" indent="0" algn="just" eaLnBrk="0" fontAlgn="base" hangingPunct="0">
              <a:lnSpc>
                <a:spcPct val="100000"/>
              </a:lnSpc>
              <a:spcBef>
                <a:spcPct val="0"/>
              </a:spcBef>
              <a:spcAft>
                <a:spcPct val="0"/>
              </a:spcAft>
              <a:buNone/>
            </a:pPr>
            <a:endParaRPr kumimoji="0" lang="en-GB" altLang="en-US" sz="2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lnSpc>
                <a:spcPct val="100000"/>
              </a:lnSpc>
              <a:spcBef>
                <a:spcPct val="0"/>
              </a:spcBef>
              <a:spcAft>
                <a:spcPct val="0"/>
              </a:spcAft>
              <a:buNone/>
            </a:pPr>
            <a:r>
              <a:rPr lang="en-US" altLang="en-US" sz="2000" dirty="0">
                <a:latin typeface="Comic Sans MS" pitchFamily="66" charset="0"/>
                <a:ea typeface="Times New Roman" pitchFamily="18" charset="0"/>
                <a:cs typeface="Arial" pitchFamily="34" charset="0"/>
              </a:rPr>
              <a:t>There is a soft shudder in my head. </a:t>
            </a:r>
            <a:r>
              <a:rPr lang="en-US" altLang="en-US" sz="2000" dirty="0">
                <a:solidFill>
                  <a:srgbClr val="002060"/>
                </a:solidFill>
                <a:latin typeface="Comic Sans MS" pitchFamily="66" charset="0"/>
                <a:ea typeface="Times New Roman" pitchFamily="18" charset="0"/>
                <a:cs typeface="Arial" pitchFamily="34" charset="0"/>
              </a:rPr>
              <a:t>A strange flicker </a:t>
            </a:r>
            <a:r>
              <a:rPr lang="en-US" altLang="en-US" sz="2000" dirty="0">
                <a:latin typeface="Comic Sans MS" pitchFamily="66" charset="0"/>
                <a:ea typeface="Times New Roman" pitchFamily="18" charset="0"/>
                <a:cs typeface="Arial" pitchFamily="34" charset="0"/>
              </a:rPr>
              <a:t>which fastens on my </a:t>
            </a:r>
            <a:r>
              <a:rPr lang="en-US" altLang="en-US" sz="2000" dirty="0" smtClean="0">
                <a:latin typeface="Comic Sans MS" pitchFamily="66" charset="0"/>
                <a:ea typeface="Times New Roman" pitchFamily="18" charset="0"/>
                <a:cs typeface="Arial" pitchFamily="34" charset="0"/>
              </a:rPr>
              <a:t>fear.</a:t>
            </a:r>
            <a:r>
              <a:rPr lang="en-GB" altLang="en-US" sz="2000" dirty="0">
                <a:latin typeface="Arial" pitchFamily="34" charset="0"/>
                <a:cs typeface="Arial" pitchFamily="34" charset="0"/>
              </a:rPr>
              <a:t> </a:t>
            </a:r>
            <a:r>
              <a:rPr lang="en-US" altLang="en-US" sz="2000" dirty="0" smtClean="0">
                <a:latin typeface="Comic Sans MS" pitchFamily="66" charset="0"/>
                <a:ea typeface="Times New Roman" pitchFamily="18" charset="0"/>
                <a:cs typeface="Arial" pitchFamily="34" charset="0"/>
              </a:rPr>
              <a:t>Nothing </a:t>
            </a:r>
            <a:r>
              <a:rPr lang="en-US" altLang="en-US" sz="2000" dirty="0">
                <a:latin typeface="Comic Sans MS" pitchFamily="66" charset="0"/>
                <a:ea typeface="Times New Roman" pitchFamily="18" charset="0"/>
                <a:cs typeface="Arial" pitchFamily="34" charset="0"/>
              </a:rPr>
              <a:t>calling for me this time. No whispers in my face tonight. </a:t>
            </a:r>
            <a:r>
              <a:rPr lang="en-US" altLang="en-US" sz="2000" dirty="0">
                <a:solidFill>
                  <a:srgbClr val="FFC000"/>
                </a:solidFill>
                <a:latin typeface="Comic Sans MS" pitchFamily="66" charset="0"/>
                <a:ea typeface="Times New Roman" pitchFamily="18" charset="0"/>
                <a:cs typeface="Arial" pitchFamily="34" charset="0"/>
              </a:rPr>
              <a:t>Why?</a:t>
            </a:r>
            <a:r>
              <a:rPr lang="en-US" altLang="en-US" sz="2000" dirty="0">
                <a:latin typeface="Comic Sans MS" pitchFamily="66" charset="0"/>
                <a:ea typeface="Times New Roman" pitchFamily="18" charset="0"/>
                <a:cs typeface="Arial" pitchFamily="34" charset="0"/>
              </a:rPr>
              <a:t> </a:t>
            </a:r>
            <a:r>
              <a:rPr lang="en-US" altLang="en-US" sz="2000" dirty="0" smtClean="0">
                <a:solidFill>
                  <a:srgbClr val="002060"/>
                </a:solidFill>
                <a:latin typeface="Comic Sans MS" pitchFamily="66" charset="0"/>
                <a:ea typeface="Times New Roman" pitchFamily="18" charset="0"/>
                <a:cs typeface="Arial" pitchFamily="34" charset="0"/>
              </a:rPr>
              <a:t>Because Amy </a:t>
            </a:r>
            <a:r>
              <a:rPr lang="en-US" altLang="en-US" sz="2000" dirty="0">
                <a:solidFill>
                  <a:srgbClr val="002060"/>
                </a:solidFill>
                <a:latin typeface="Comic Sans MS" pitchFamily="66" charset="0"/>
                <a:ea typeface="Times New Roman" pitchFamily="18" charset="0"/>
                <a:cs typeface="Arial" pitchFamily="34" charset="0"/>
              </a:rPr>
              <a:t>is in there</a:t>
            </a:r>
            <a:r>
              <a:rPr lang="en-US" altLang="en-US" sz="2000" dirty="0">
                <a:latin typeface="Comic Sans MS" pitchFamily="66" charset="0"/>
                <a:ea typeface="Times New Roman" pitchFamily="18" charset="0"/>
                <a:cs typeface="Arial" pitchFamily="34" charset="0"/>
              </a:rPr>
              <a:t>. With one child captive, there is no need for two. </a:t>
            </a:r>
            <a:r>
              <a:rPr lang="en-US" altLang="en-US" sz="2000" dirty="0">
                <a:solidFill>
                  <a:srgbClr val="002060"/>
                </a:solidFill>
                <a:latin typeface="Comic Sans MS" pitchFamily="66" charset="0"/>
                <a:ea typeface="Times New Roman" pitchFamily="18" charset="0"/>
                <a:cs typeface="Arial" pitchFamily="34" charset="0"/>
              </a:rPr>
              <a:t>Desperate, </a:t>
            </a:r>
            <a:r>
              <a:rPr lang="en-US" altLang="en-US" sz="2000" dirty="0" smtClean="0">
                <a:latin typeface="Comic Sans MS" pitchFamily="66" charset="0"/>
                <a:ea typeface="Times New Roman" pitchFamily="18" charset="0"/>
                <a:cs typeface="Arial" pitchFamily="34" charset="0"/>
              </a:rPr>
              <a:t>I</a:t>
            </a:r>
            <a:r>
              <a:rPr lang="en-GB" altLang="en-US" sz="2000" dirty="0">
                <a:latin typeface="Arial" pitchFamily="34" charset="0"/>
                <a:cs typeface="Arial" pitchFamily="34" charset="0"/>
              </a:rPr>
              <a:t> </a:t>
            </a:r>
            <a:r>
              <a:rPr lang="en-US" altLang="en-US" sz="2000" dirty="0" smtClean="0">
                <a:latin typeface="Comic Sans MS" pitchFamily="66" charset="0"/>
                <a:ea typeface="Times New Roman" pitchFamily="18" charset="0"/>
                <a:cs typeface="Arial" pitchFamily="34" charset="0"/>
              </a:rPr>
              <a:t>hurl </a:t>
            </a:r>
            <a:r>
              <a:rPr lang="en-US" altLang="en-US" sz="2000" dirty="0">
                <a:latin typeface="Comic Sans MS" pitchFamily="66" charset="0"/>
                <a:ea typeface="Times New Roman" pitchFamily="18" charset="0"/>
                <a:cs typeface="Arial" pitchFamily="34" charset="0"/>
              </a:rPr>
              <a:t>myself at the open space and barbed wire comes up to meet me, </a:t>
            </a:r>
            <a:r>
              <a:rPr lang="en-US" altLang="en-US" sz="2000" dirty="0" smtClean="0">
                <a:latin typeface="Comic Sans MS" pitchFamily="66" charset="0"/>
                <a:ea typeface="Times New Roman" pitchFamily="18" charset="0"/>
                <a:cs typeface="Arial" pitchFamily="34" charset="0"/>
              </a:rPr>
              <a:t>scratching</a:t>
            </a:r>
            <a:r>
              <a:rPr lang="en-GB" altLang="en-US" sz="2000" dirty="0">
                <a:latin typeface="Arial" pitchFamily="34" charset="0"/>
                <a:cs typeface="Arial" pitchFamily="34" charset="0"/>
              </a:rPr>
              <a:t> </a:t>
            </a:r>
            <a:r>
              <a:rPr lang="en-US" altLang="en-US" sz="2000" dirty="0" smtClean="0">
                <a:latin typeface="Comic Sans MS" pitchFamily="66" charset="0"/>
                <a:ea typeface="Times New Roman" pitchFamily="18" charset="0"/>
                <a:cs typeface="Arial" pitchFamily="34" charset="0"/>
              </a:rPr>
              <a:t>through </a:t>
            </a:r>
            <a:r>
              <a:rPr lang="en-US" altLang="en-US" sz="2000" dirty="0">
                <a:latin typeface="Comic Sans MS" pitchFamily="66" charset="0"/>
                <a:ea typeface="Times New Roman" pitchFamily="18" charset="0"/>
                <a:cs typeface="Arial" pitchFamily="34" charset="0"/>
              </a:rPr>
              <a:t>my skin, dragging at my clothes to pull me back. The thick bristles </a:t>
            </a:r>
            <a:r>
              <a:rPr lang="en-US" altLang="en-US" sz="2000" dirty="0" smtClean="0">
                <a:latin typeface="Comic Sans MS" pitchFamily="66" charset="0"/>
                <a:ea typeface="Times New Roman" pitchFamily="18" charset="0"/>
                <a:cs typeface="Arial" pitchFamily="34" charset="0"/>
              </a:rPr>
              <a:t>are</a:t>
            </a:r>
            <a:r>
              <a:rPr lang="en-GB" altLang="en-US" sz="2000" dirty="0">
                <a:latin typeface="Arial" pitchFamily="34" charset="0"/>
                <a:cs typeface="Arial" pitchFamily="34" charset="0"/>
              </a:rPr>
              <a:t> </a:t>
            </a:r>
            <a:r>
              <a:rPr lang="en-GB" altLang="en-US" sz="2000" dirty="0" smtClean="0">
                <a:latin typeface="Arial" pitchFamily="34" charset="0"/>
                <a:cs typeface="Arial" pitchFamily="34" charset="0"/>
              </a:rPr>
              <a:t> </a:t>
            </a:r>
            <a:r>
              <a:rPr lang="en-US" altLang="en-US" sz="2000" dirty="0" smtClean="0">
                <a:latin typeface="Comic Sans MS" pitchFamily="66" charset="0"/>
                <a:ea typeface="Times New Roman" pitchFamily="18" charset="0"/>
                <a:cs typeface="Arial" pitchFamily="34" charset="0"/>
              </a:rPr>
              <a:t>embedded </a:t>
            </a:r>
            <a:r>
              <a:rPr lang="en-US" altLang="en-US" sz="2000" dirty="0">
                <a:latin typeface="Comic Sans MS" pitchFamily="66" charset="0"/>
                <a:ea typeface="Times New Roman" pitchFamily="18" charset="0"/>
                <a:cs typeface="Arial" pitchFamily="34" charset="0"/>
              </a:rPr>
              <a:t>in my jacket and </a:t>
            </a:r>
            <a:r>
              <a:rPr lang="en-US" altLang="en-US" sz="2000" dirty="0">
                <a:solidFill>
                  <a:srgbClr val="7030A0"/>
                </a:solidFill>
                <a:latin typeface="Comic Sans MS" pitchFamily="66" charset="0"/>
                <a:ea typeface="Times New Roman" pitchFamily="18" charset="0"/>
                <a:cs typeface="Arial" pitchFamily="34" charset="0"/>
              </a:rPr>
              <a:t>I am </a:t>
            </a:r>
            <a:r>
              <a:rPr lang="en-US" altLang="en-US" sz="2000" dirty="0">
                <a:latin typeface="Comic Sans MS" pitchFamily="66" charset="0"/>
                <a:ea typeface="Times New Roman" pitchFamily="18" charset="0"/>
                <a:cs typeface="Arial" pitchFamily="34" charset="0"/>
              </a:rPr>
              <a:t>caught fast, struggling on the ground.</a:t>
            </a:r>
            <a:endParaRPr lang="en-GB" sz="2000" dirty="0"/>
          </a:p>
        </p:txBody>
      </p:sp>
      <p:cxnSp>
        <p:nvCxnSpPr>
          <p:cNvPr id="5" name="Straight Arrow Connector 4"/>
          <p:cNvCxnSpPr/>
          <p:nvPr/>
        </p:nvCxnSpPr>
        <p:spPr>
          <a:xfrm flipV="1">
            <a:off x="1281723" y="984739"/>
            <a:ext cx="250092" cy="1471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93969" y="601785"/>
            <a:ext cx="4769639" cy="646331"/>
          </a:xfrm>
          <a:prstGeom prst="rect">
            <a:avLst/>
          </a:prstGeom>
          <a:noFill/>
        </p:spPr>
        <p:txBody>
          <a:bodyPr wrap="none" rtlCol="0">
            <a:spAutoFit/>
          </a:bodyPr>
          <a:lstStyle/>
          <a:p>
            <a:r>
              <a:rPr lang="en-GB" dirty="0" smtClean="0">
                <a:solidFill>
                  <a:srgbClr val="FF0000"/>
                </a:solidFill>
              </a:rPr>
              <a:t>Use of speech but with no reply helps to create a</a:t>
            </a:r>
          </a:p>
          <a:p>
            <a:r>
              <a:rPr lang="en-GB" dirty="0" smtClean="0">
                <a:solidFill>
                  <a:srgbClr val="FF0000"/>
                </a:solidFill>
              </a:rPr>
              <a:t>sense of danger and fear</a:t>
            </a:r>
            <a:endParaRPr lang="en-GB" dirty="0">
              <a:solidFill>
                <a:srgbClr val="FF0000"/>
              </a:solidFill>
            </a:endParaRPr>
          </a:p>
        </p:txBody>
      </p:sp>
      <p:cxnSp>
        <p:nvCxnSpPr>
          <p:cNvPr id="8" name="Straight Arrow Connector 7"/>
          <p:cNvCxnSpPr/>
          <p:nvPr/>
        </p:nvCxnSpPr>
        <p:spPr>
          <a:xfrm flipV="1">
            <a:off x="1727201" y="1484776"/>
            <a:ext cx="3312453" cy="981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39654" y="1248116"/>
            <a:ext cx="5893858" cy="646331"/>
          </a:xfrm>
          <a:prstGeom prst="rect">
            <a:avLst/>
          </a:prstGeom>
          <a:noFill/>
        </p:spPr>
        <p:txBody>
          <a:bodyPr wrap="none" rtlCol="0">
            <a:spAutoFit/>
          </a:bodyPr>
          <a:lstStyle/>
          <a:p>
            <a:r>
              <a:rPr lang="en-GB" dirty="0" smtClean="0">
                <a:solidFill>
                  <a:srgbClr val="00B050"/>
                </a:solidFill>
              </a:rPr>
              <a:t>First person perspective helps us connect to the narrator and</a:t>
            </a:r>
          </a:p>
          <a:p>
            <a:r>
              <a:rPr lang="en-GB" dirty="0">
                <a:solidFill>
                  <a:srgbClr val="00B050"/>
                </a:solidFill>
              </a:rPr>
              <a:t>c</a:t>
            </a:r>
            <a:r>
              <a:rPr lang="en-GB" dirty="0" smtClean="0">
                <a:solidFill>
                  <a:srgbClr val="00B050"/>
                </a:solidFill>
              </a:rPr>
              <a:t>are about what might happen to them</a:t>
            </a:r>
            <a:endParaRPr lang="en-GB" dirty="0">
              <a:solidFill>
                <a:srgbClr val="00B050"/>
              </a:solidFill>
            </a:endParaRPr>
          </a:p>
        </p:txBody>
      </p:sp>
      <p:sp>
        <p:nvSpPr>
          <p:cNvPr id="14" name="TextBox 13"/>
          <p:cNvSpPr txBox="1"/>
          <p:nvPr/>
        </p:nvSpPr>
        <p:spPr>
          <a:xfrm>
            <a:off x="3829538" y="2086708"/>
            <a:ext cx="5024051" cy="369332"/>
          </a:xfrm>
          <a:prstGeom prst="rect">
            <a:avLst/>
          </a:prstGeom>
          <a:noFill/>
        </p:spPr>
        <p:txBody>
          <a:bodyPr wrap="square" rtlCol="0">
            <a:spAutoFit/>
          </a:bodyPr>
          <a:lstStyle/>
          <a:p>
            <a:r>
              <a:rPr lang="en-GB" dirty="0" smtClean="0">
                <a:solidFill>
                  <a:srgbClr val="0070C0"/>
                </a:solidFill>
              </a:rPr>
              <a:t>One word minor sentence creates tension</a:t>
            </a:r>
            <a:endParaRPr lang="en-GB" dirty="0">
              <a:solidFill>
                <a:srgbClr val="0070C0"/>
              </a:solidFill>
            </a:endParaRPr>
          </a:p>
        </p:txBody>
      </p:sp>
      <p:cxnSp>
        <p:nvCxnSpPr>
          <p:cNvPr id="16" name="Straight Arrow Connector 15"/>
          <p:cNvCxnSpPr>
            <a:endCxn id="14" idx="1"/>
          </p:cNvCxnSpPr>
          <p:nvPr/>
        </p:nvCxnSpPr>
        <p:spPr>
          <a:xfrm flipV="1">
            <a:off x="1727201" y="2271374"/>
            <a:ext cx="2102337" cy="9597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5095631" y="4220308"/>
            <a:ext cx="3579446" cy="2055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22215" y="6127262"/>
            <a:ext cx="5537606" cy="646331"/>
          </a:xfrm>
          <a:prstGeom prst="rect">
            <a:avLst/>
          </a:prstGeom>
          <a:noFill/>
        </p:spPr>
        <p:txBody>
          <a:bodyPr wrap="none" rtlCol="0">
            <a:spAutoFit/>
          </a:bodyPr>
          <a:lstStyle/>
          <a:p>
            <a:r>
              <a:rPr lang="en-GB" dirty="0" smtClean="0">
                <a:solidFill>
                  <a:srgbClr val="002060"/>
                </a:solidFill>
              </a:rPr>
              <a:t>Range of sentence types used to create a range of effects</a:t>
            </a:r>
          </a:p>
          <a:p>
            <a:r>
              <a:rPr lang="en-GB" dirty="0">
                <a:solidFill>
                  <a:srgbClr val="002060"/>
                </a:solidFill>
              </a:rPr>
              <a:t>a</a:t>
            </a:r>
            <a:r>
              <a:rPr lang="en-GB" dirty="0" smtClean="0">
                <a:solidFill>
                  <a:srgbClr val="002060"/>
                </a:solidFill>
              </a:rPr>
              <a:t>nd to help the reader focus on the narrator’s feelings. </a:t>
            </a:r>
            <a:endParaRPr lang="en-GB" dirty="0">
              <a:solidFill>
                <a:srgbClr val="002060"/>
              </a:solidFill>
            </a:endParaRPr>
          </a:p>
        </p:txBody>
      </p:sp>
      <p:sp>
        <p:nvSpPr>
          <p:cNvPr id="25" name="TextBox 24"/>
          <p:cNvSpPr txBox="1"/>
          <p:nvPr/>
        </p:nvSpPr>
        <p:spPr>
          <a:xfrm>
            <a:off x="8249920" y="5496560"/>
            <a:ext cx="3989338" cy="1200329"/>
          </a:xfrm>
          <a:prstGeom prst="rect">
            <a:avLst/>
          </a:prstGeom>
          <a:noFill/>
        </p:spPr>
        <p:txBody>
          <a:bodyPr wrap="square" rtlCol="0">
            <a:spAutoFit/>
          </a:bodyPr>
          <a:lstStyle/>
          <a:p>
            <a:r>
              <a:rPr lang="en-GB" dirty="0" smtClean="0">
                <a:solidFill>
                  <a:srgbClr val="7030A0"/>
                </a:solidFill>
              </a:rPr>
              <a:t>Shift to the present tense to </a:t>
            </a:r>
          </a:p>
          <a:p>
            <a:r>
              <a:rPr lang="en-GB" dirty="0">
                <a:solidFill>
                  <a:srgbClr val="7030A0"/>
                </a:solidFill>
              </a:rPr>
              <a:t>h</a:t>
            </a:r>
            <a:r>
              <a:rPr lang="en-GB" dirty="0" smtClean="0">
                <a:solidFill>
                  <a:srgbClr val="7030A0"/>
                </a:solidFill>
              </a:rPr>
              <a:t>ighlight the danger and make it</a:t>
            </a:r>
          </a:p>
          <a:p>
            <a:r>
              <a:rPr lang="en-GB" dirty="0">
                <a:solidFill>
                  <a:srgbClr val="7030A0"/>
                </a:solidFill>
              </a:rPr>
              <a:t>s</a:t>
            </a:r>
            <a:r>
              <a:rPr lang="en-GB" dirty="0" smtClean="0">
                <a:solidFill>
                  <a:srgbClr val="7030A0"/>
                </a:solidFill>
              </a:rPr>
              <a:t>ound as if this event is happening </a:t>
            </a:r>
          </a:p>
          <a:p>
            <a:r>
              <a:rPr lang="en-GB" dirty="0">
                <a:solidFill>
                  <a:srgbClr val="7030A0"/>
                </a:solidFill>
              </a:rPr>
              <a:t>i</a:t>
            </a:r>
            <a:r>
              <a:rPr lang="en-GB" dirty="0" smtClean="0">
                <a:solidFill>
                  <a:srgbClr val="7030A0"/>
                </a:solidFill>
              </a:rPr>
              <a:t>n real time.</a:t>
            </a:r>
            <a:endParaRPr lang="en-GB" dirty="0">
              <a:solidFill>
                <a:srgbClr val="7030A0"/>
              </a:solidFill>
            </a:endParaRPr>
          </a:p>
        </p:txBody>
      </p:sp>
      <p:cxnSp>
        <p:nvCxnSpPr>
          <p:cNvPr id="27" name="Straight Arrow Connector 26"/>
          <p:cNvCxnSpPr/>
          <p:nvPr/>
        </p:nvCxnSpPr>
        <p:spPr>
          <a:xfrm flipV="1">
            <a:off x="9438640" y="5242560"/>
            <a:ext cx="833120" cy="254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706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over to you…..</a:t>
            </a:r>
            <a:endParaRPr lang="en-GB" dirty="0"/>
          </a:p>
        </p:txBody>
      </p:sp>
      <p:sp>
        <p:nvSpPr>
          <p:cNvPr id="3" name="Content Placeholder 2"/>
          <p:cNvSpPr>
            <a:spLocks noGrp="1"/>
          </p:cNvSpPr>
          <p:nvPr>
            <p:ph idx="1"/>
          </p:nvPr>
        </p:nvSpPr>
        <p:spPr/>
        <p:txBody>
          <a:bodyPr/>
          <a:lstStyle/>
          <a:p>
            <a:pPr marL="0" indent="0">
              <a:buNone/>
            </a:pPr>
            <a:r>
              <a:rPr lang="en-GB" dirty="0" smtClean="0"/>
              <a:t>Have a go of answering this question:</a:t>
            </a:r>
          </a:p>
          <a:p>
            <a:pPr marL="0" indent="0">
              <a:buNone/>
            </a:pPr>
            <a:endParaRPr lang="en-GB" dirty="0"/>
          </a:p>
          <a:p>
            <a:pPr marL="0" indent="0">
              <a:buNone/>
            </a:pPr>
            <a:r>
              <a:rPr lang="en-GB" dirty="0" smtClean="0"/>
              <a:t>How does the writer try to hook you in? What decisions have they made when writing this to entertain you as a reader? </a:t>
            </a:r>
            <a:endParaRPr lang="en-GB" dirty="0"/>
          </a:p>
          <a:p>
            <a:pPr marL="0" indent="0">
              <a:buNone/>
            </a:pPr>
            <a:endParaRPr lang="en-GB" dirty="0" smtClean="0"/>
          </a:p>
          <a:p>
            <a:pPr marL="0" indent="0">
              <a:buNone/>
            </a:pPr>
            <a:r>
              <a:rPr lang="en-GB" dirty="0" smtClean="0"/>
              <a:t>Your answer should be detailed and should include evidence from the text (quotes) to show what you are thinking is correct. </a:t>
            </a:r>
            <a:endParaRPr lang="en-GB" dirty="0"/>
          </a:p>
        </p:txBody>
      </p:sp>
    </p:spTree>
    <p:extLst>
      <p:ext uri="{BB962C8B-B14F-4D97-AF65-F5344CB8AC3E}">
        <p14:creationId xmlns:p14="http://schemas.microsoft.com/office/powerpoint/2010/main" val="2865756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1229</Words>
  <Application>Microsoft Office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Comic Sans MS</vt:lpstr>
      <vt:lpstr>Times New Roman</vt:lpstr>
      <vt:lpstr>Office Theme</vt:lpstr>
      <vt:lpstr>Hello Year 7!</vt:lpstr>
      <vt:lpstr>Analysing Fiction Texts </vt:lpstr>
      <vt:lpstr>PowerPoint Presentation</vt:lpstr>
      <vt:lpstr>PowerPoint Presentation</vt:lpstr>
      <vt:lpstr>Structural Sign Posts – decisions the writer has made when putting the story together to create effects for the reader.</vt:lpstr>
      <vt:lpstr>What does the writer do here to interest you as a reader? Using the previous slide as a guide, make notes on the structural features the writer has used here to create effects for the reader.</vt:lpstr>
      <vt:lpstr>Self-Assess </vt:lpstr>
      <vt:lpstr>t</vt:lpstr>
      <vt:lpstr>Now, over to you…..</vt:lpstr>
      <vt:lpstr> Quiz</vt:lpstr>
    </vt:vector>
  </TitlesOfParts>
  <Company>DLS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you enter…</dc:title>
  <dc:creator>Cheryl Marks</dc:creator>
  <cp:lastModifiedBy>Cheryl Marks</cp:lastModifiedBy>
  <cp:revision>13</cp:revision>
  <dcterms:created xsi:type="dcterms:W3CDTF">2018-07-16T09:25:25Z</dcterms:created>
  <dcterms:modified xsi:type="dcterms:W3CDTF">2020-06-15T12:18:54Z</dcterms:modified>
</cp:coreProperties>
</file>