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6" r:id="rId3"/>
    <p:sldId id="256" r:id="rId4"/>
    <p:sldId id="261" r:id="rId5"/>
    <p:sldId id="262" r:id="rId6"/>
    <p:sldId id="264" r:id="rId7"/>
    <p:sldId id="257" r:id="rId8"/>
    <p:sldId id="259" r:id="rId9"/>
    <p:sldId id="260"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8" d="100"/>
          <a:sy n="98" d="100"/>
        </p:scale>
        <p:origin x="110"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81488D-E7C8-4969-BE52-01DCDD813291}"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62C348-3E07-410F-8861-C6E51B6B3ABB}" type="slidenum">
              <a:rPr lang="en-GB" smtClean="0"/>
              <a:t>‹#›</a:t>
            </a:fld>
            <a:endParaRPr lang="en-GB"/>
          </a:p>
        </p:txBody>
      </p:sp>
    </p:spTree>
    <p:extLst>
      <p:ext uri="{BB962C8B-B14F-4D97-AF65-F5344CB8AC3E}">
        <p14:creationId xmlns:p14="http://schemas.microsoft.com/office/powerpoint/2010/main" val="4144579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81488D-E7C8-4969-BE52-01DCDD813291}"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62C348-3E07-410F-8861-C6E51B6B3ABB}" type="slidenum">
              <a:rPr lang="en-GB" smtClean="0"/>
              <a:t>‹#›</a:t>
            </a:fld>
            <a:endParaRPr lang="en-GB"/>
          </a:p>
        </p:txBody>
      </p:sp>
    </p:spTree>
    <p:extLst>
      <p:ext uri="{BB962C8B-B14F-4D97-AF65-F5344CB8AC3E}">
        <p14:creationId xmlns:p14="http://schemas.microsoft.com/office/powerpoint/2010/main" val="3698265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81488D-E7C8-4969-BE52-01DCDD813291}"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62C348-3E07-410F-8861-C6E51B6B3ABB}" type="slidenum">
              <a:rPr lang="en-GB" smtClean="0"/>
              <a:t>‹#›</a:t>
            </a:fld>
            <a:endParaRPr lang="en-GB"/>
          </a:p>
        </p:txBody>
      </p:sp>
    </p:spTree>
    <p:extLst>
      <p:ext uri="{BB962C8B-B14F-4D97-AF65-F5344CB8AC3E}">
        <p14:creationId xmlns:p14="http://schemas.microsoft.com/office/powerpoint/2010/main" val="2705410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9EF5CDE-9767-40F9-B3C7-DA8EE999740D}"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2618107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9EF5CDE-9767-40F9-B3C7-DA8EE999740D}"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1358816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9EF5CDE-9767-40F9-B3C7-DA8EE999740D}"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470883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9EF5CDE-9767-40F9-B3C7-DA8EE999740D}"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462609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9EF5CDE-9767-40F9-B3C7-DA8EE999740D}" type="datetimeFigureOut">
              <a:rPr lang="en-GB" smtClean="0"/>
              <a:t>15/06/2020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3940443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9EF5CDE-9767-40F9-B3C7-DA8EE999740D}" type="datetimeFigureOut">
              <a:rPr lang="en-GB" smtClean="0"/>
              <a:t>15/06/2020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4892648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EF5CDE-9767-40F9-B3C7-DA8EE999740D}" type="datetimeFigureOut">
              <a:rPr lang="en-GB" smtClean="0"/>
              <a:t>15/06/2020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5706694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EF5CDE-9767-40F9-B3C7-DA8EE999740D}"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1106776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81488D-E7C8-4969-BE52-01DCDD813291}"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62C348-3E07-410F-8861-C6E51B6B3ABB}" type="slidenum">
              <a:rPr lang="en-GB" smtClean="0"/>
              <a:t>‹#›</a:t>
            </a:fld>
            <a:endParaRPr lang="en-GB"/>
          </a:p>
        </p:txBody>
      </p:sp>
    </p:spTree>
    <p:extLst>
      <p:ext uri="{BB962C8B-B14F-4D97-AF65-F5344CB8AC3E}">
        <p14:creationId xmlns:p14="http://schemas.microsoft.com/office/powerpoint/2010/main" val="16588953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9EF5CDE-9767-40F9-B3C7-DA8EE999740D}"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2714099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9EF5CDE-9767-40F9-B3C7-DA8EE999740D}"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14996348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9EF5CDE-9767-40F9-B3C7-DA8EE999740D}"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02FB0B-8756-4375-86DD-9AA0ED12E591}" type="slidenum">
              <a:rPr lang="en-GB" smtClean="0"/>
              <a:t>‹#›</a:t>
            </a:fld>
            <a:endParaRPr lang="en-GB"/>
          </a:p>
        </p:txBody>
      </p:sp>
    </p:spTree>
    <p:extLst>
      <p:ext uri="{BB962C8B-B14F-4D97-AF65-F5344CB8AC3E}">
        <p14:creationId xmlns:p14="http://schemas.microsoft.com/office/powerpoint/2010/main" val="1282831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81488D-E7C8-4969-BE52-01DCDD813291}"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62C348-3E07-410F-8861-C6E51B6B3ABB}" type="slidenum">
              <a:rPr lang="en-GB" smtClean="0"/>
              <a:t>‹#›</a:t>
            </a:fld>
            <a:endParaRPr lang="en-GB"/>
          </a:p>
        </p:txBody>
      </p:sp>
    </p:spTree>
    <p:extLst>
      <p:ext uri="{BB962C8B-B14F-4D97-AF65-F5344CB8AC3E}">
        <p14:creationId xmlns:p14="http://schemas.microsoft.com/office/powerpoint/2010/main" val="1009139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81488D-E7C8-4969-BE52-01DCDD813291}"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62C348-3E07-410F-8861-C6E51B6B3ABB}" type="slidenum">
              <a:rPr lang="en-GB" smtClean="0"/>
              <a:t>‹#›</a:t>
            </a:fld>
            <a:endParaRPr lang="en-GB"/>
          </a:p>
        </p:txBody>
      </p:sp>
    </p:spTree>
    <p:extLst>
      <p:ext uri="{BB962C8B-B14F-4D97-AF65-F5344CB8AC3E}">
        <p14:creationId xmlns:p14="http://schemas.microsoft.com/office/powerpoint/2010/main" val="1881123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81488D-E7C8-4969-BE52-01DCDD813291}" type="datetimeFigureOut">
              <a:rPr lang="en-GB" smtClean="0"/>
              <a:t>15/06/2020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A62C348-3E07-410F-8861-C6E51B6B3ABB}" type="slidenum">
              <a:rPr lang="en-GB" smtClean="0"/>
              <a:t>‹#›</a:t>
            </a:fld>
            <a:endParaRPr lang="en-GB"/>
          </a:p>
        </p:txBody>
      </p:sp>
    </p:spTree>
    <p:extLst>
      <p:ext uri="{BB962C8B-B14F-4D97-AF65-F5344CB8AC3E}">
        <p14:creationId xmlns:p14="http://schemas.microsoft.com/office/powerpoint/2010/main" val="1711261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81488D-E7C8-4969-BE52-01DCDD813291}" type="datetimeFigureOut">
              <a:rPr lang="en-GB" smtClean="0"/>
              <a:t>15/06/2020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A62C348-3E07-410F-8861-C6E51B6B3ABB}" type="slidenum">
              <a:rPr lang="en-GB" smtClean="0"/>
              <a:t>‹#›</a:t>
            </a:fld>
            <a:endParaRPr lang="en-GB"/>
          </a:p>
        </p:txBody>
      </p:sp>
    </p:spTree>
    <p:extLst>
      <p:ext uri="{BB962C8B-B14F-4D97-AF65-F5344CB8AC3E}">
        <p14:creationId xmlns:p14="http://schemas.microsoft.com/office/powerpoint/2010/main" val="201100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1488D-E7C8-4969-BE52-01DCDD813291}" type="datetimeFigureOut">
              <a:rPr lang="en-GB" smtClean="0"/>
              <a:t>15/06/2020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A62C348-3E07-410F-8861-C6E51B6B3ABB}" type="slidenum">
              <a:rPr lang="en-GB" smtClean="0"/>
              <a:t>‹#›</a:t>
            </a:fld>
            <a:endParaRPr lang="en-GB"/>
          </a:p>
        </p:txBody>
      </p:sp>
    </p:spTree>
    <p:extLst>
      <p:ext uri="{BB962C8B-B14F-4D97-AF65-F5344CB8AC3E}">
        <p14:creationId xmlns:p14="http://schemas.microsoft.com/office/powerpoint/2010/main" val="1684567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81488D-E7C8-4969-BE52-01DCDD813291}"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62C348-3E07-410F-8861-C6E51B6B3ABB}" type="slidenum">
              <a:rPr lang="en-GB" smtClean="0"/>
              <a:t>‹#›</a:t>
            </a:fld>
            <a:endParaRPr lang="en-GB"/>
          </a:p>
        </p:txBody>
      </p:sp>
    </p:spTree>
    <p:extLst>
      <p:ext uri="{BB962C8B-B14F-4D97-AF65-F5344CB8AC3E}">
        <p14:creationId xmlns:p14="http://schemas.microsoft.com/office/powerpoint/2010/main" val="485000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81488D-E7C8-4969-BE52-01DCDD813291}"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62C348-3E07-410F-8861-C6E51B6B3ABB}" type="slidenum">
              <a:rPr lang="en-GB" smtClean="0"/>
              <a:t>‹#›</a:t>
            </a:fld>
            <a:endParaRPr lang="en-GB"/>
          </a:p>
        </p:txBody>
      </p:sp>
    </p:spTree>
    <p:extLst>
      <p:ext uri="{BB962C8B-B14F-4D97-AF65-F5344CB8AC3E}">
        <p14:creationId xmlns:p14="http://schemas.microsoft.com/office/powerpoint/2010/main" val="2290118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1488D-E7C8-4969-BE52-01DCDD813291}" type="datetimeFigureOut">
              <a:rPr lang="en-GB" smtClean="0"/>
              <a:t>15/06/2020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2C348-3E07-410F-8861-C6E51B6B3ABB}" type="slidenum">
              <a:rPr lang="en-GB" smtClean="0"/>
              <a:t>‹#›</a:t>
            </a:fld>
            <a:endParaRPr lang="en-GB"/>
          </a:p>
        </p:txBody>
      </p:sp>
    </p:spTree>
    <p:extLst>
      <p:ext uri="{BB962C8B-B14F-4D97-AF65-F5344CB8AC3E}">
        <p14:creationId xmlns:p14="http://schemas.microsoft.com/office/powerpoint/2010/main" val="3852602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9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EF5CDE-9767-40F9-B3C7-DA8EE999740D}" type="datetimeFigureOut">
              <a:rPr lang="en-GB" smtClean="0"/>
              <a:t>15/06/2020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02FB0B-8756-4375-86DD-9AA0ED12E591}" type="slidenum">
              <a:rPr lang="en-GB" smtClean="0"/>
              <a:t>‹#›</a:t>
            </a:fld>
            <a:endParaRPr lang="en-GB"/>
          </a:p>
        </p:txBody>
      </p:sp>
    </p:spTree>
    <p:extLst>
      <p:ext uri="{BB962C8B-B14F-4D97-AF65-F5344CB8AC3E}">
        <p14:creationId xmlns:p14="http://schemas.microsoft.com/office/powerpoint/2010/main" val="41400853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Hello Year 7!</a:t>
            </a:r>
            <a:endParaRPr lang="en-GB" dirty="0"/>
          </a:p>
        </p:txBody>
      </p:sp>
      <p:sp>
        <p:nvSpPr>
          <p:cNvPr id="3" name="Content Placeholder 2"/>
          <p:cNvSpPr>
            <a:spLocks noGrp="1"/>
          </p:cNvSpPr>
          <p:nvPr>
            <p:ph idx="1"/>
          </p:nvPr>
        </p:nvSpPr>
        <p:spPr/>
        <p:txBody>
          <a:bodyPr/>
          <a:lstStyle/>
          <a:p>
            <a:pPr marL="0" indent="0">
              <a:buNone/>
            </a:pPr>
            <a:r>
              <a:rPr lang="en-GB" dirty="0" smtClean="0"/>
              <a:t>My name is Mrs Marks and I am the Head of English at De La Salle. I have visited many of your primary schools and I have been very impressed with the quality of work you have produced. I am really looking forward to meeting you all and I know the rest of the English teachers at De La Salle are excited to meet you too!</a:t>
            </a:r>
            <a:endParaRPr lang="en-GB" dirty="0"/>
          </a:p>
        </p:txBody>
      </p:sp>
      <p:pic>
        <p:nvPicPr>
          <p:cNvPr id="4" name="Picture 3"/>
          <p:cNvPicPr>
            <a:picLocks noChangeAspect="1"/>
          </p:cNvPicPr>
          <p:nvPr/>
        </p:nvPicPr>
        <p:blipFill>
          <a:blip r:embed="rId2"/>
          <a:stretch>
            <a:fillRect/>
          </a:stretch>
        </p:blipFill>
        <p:spPr>
          <a:xfrm>
            <a:off x="8263304" y="3957638"/>
            <a:ext cx="2933700" cy="2219325"/>
          </a:xfrm>
          <a:prstGeom prst="rect">
            <a:avLst/>
          </a:prstGeom>
        </p:spPr>
      </p:pic>
    </p:spTree>
    <p:extLst>
      <p:ext uri="{BB962C8B-B14F-4D97-AF65-F5344CB8AC3E}">
        <p14:creationId xmlns:p14="http://schemas.microsoft.com/office/powerpoint/2010/main" val="3625169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630873"/>
            <a:ext cx="9144000" cy="797877"/>
          </a:xfrm>
        </p:spPr>
        <p:txBody>
          <a:bodyPr>
            <a:normAutofit fontScale="90000"/>
          </a:bodyPr>
          <a:lstStyle/>
          <a:p>
            <a:r>
              <a:rPr lang="en-GB" dirty="0" smtClean="0">
                <a:solidFill>
                  <a:srgbClr val="7030A0"/>
                </a:solidFill>
              </a:rPr>
              <a:t>‘EVALUATE…’</a:t>
            </a:r>
            <a:endParaRPr lang="en-GB" dirty="0">
              <a:solidFill>
                <a:srgbClr val="7030A0"/>
              </a:solidFill>
            </a:endParaRPr>
          </a:p>
        </p:txBody>
      </p:sp>
      <p:sp>
        <p:nvSpPr>
          <p:cNvPr id="3" name="Subtitle 2"/>
          <p:cNvSpPr>
            <a:spLocks noGrp="1"/>
          </p:cNvSpPr>
          <p:nvPr>
            <p:ph type="subTitle" idx="1"/>
          </p:nvPr>
        </p:nvSpPr>
        <p:spPr>
          <a:xfrm>
            <a:off x="1363980" y="1464628"/>
            <a:ext cx="10397490" cy="5164772"/>
          </a:xfrm>
        </p:spPr>
        <p:txBody>
          <a:bodyPr>
            <a:normAutofit/>
          </a:bodyPr>
          <a:lstStyle/>
          <a:p>
            <a:pPr algn="l"/>
            <a:r>
              <a:rPr lang="en-GB" sz="4800" i="1" dirty="0" smtClean="0">
                <a:solidFill>
                  <a:srgbClr val="FF0000"/>
                </a:solidFill>
              </a:rPr>
              <a:t>What does this word ‘EVALUATE’ mean?</a:t>
            </a:r>
          </a:p>
          <a:p>
            <a:pPr marL="914400" indent="-914400" algn="l">
              <a:buAutoNum type="alphaLcParenR"/>
            </a:pPr>
            <a:r>
              <a:rPr lang="en-GB" sz="4800" dirty="0" smtClean="0"/>
              <a:t>To look at something really closely.</a:t>
            </a:r>
          </a:p>
          <a:p>
            <a:pPr marL="914400" indent="-914400" algn="l">
              <a:buAutoNum type="alphaLcParenR"/>
            </a:pPr>
            <a:r>
              <a:rPr lang="en-GB" sz="4800" dirty="0" smtClean="0"/>
              <a:t>To decide on the meaning of something.</a:t>
            </a:r>
          </a:p>
          <a:p>
            <a:pPr marL="914400" indent="-914400" algn="l">
              <a:buAutoNum type="alphaLcParenR"/>
            </a:pPr>
            <a:r>
              <a:rPr lang="en-GB" sz="4800" dirty="0" smtClean="0"/>
              <a:t>To make a judgement about something.</a:t>
            </a:r>
          </a:p>
          <a:p>
            <a:pPr marL="914400" indent="-914400" algn="l">
              <a:buAutoNum type="alphaLcParenR"/>
            </a:pPr>
            <a:endParaRPr lang="en-GB" sz="4800" dirty="0"/>
          </a:p>
        </p:txBody>
      </p:sp>
      <p:pic>
        <p:nvPicPr>
          <p:cNvPr id="4" name="Picture 3" descr="File:Brass &lt;strong&gt;scales&lt;/strong&gt; with flat trays balanced.png - Wikimedia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38460" y="5231130"/>
            <a:ext cx="1535430" cy="1535430"/>
          </a:xfrm>
          <a:prstGeom prst="rect">
            <a:avLst/>
          </a:prstGeom>
        </p:spPr>
      </p:pic>
    </p:spTree>
    <p:extLst>
      <p:ext uri="{BB962C8B-B14F-4D97-AF65-F5344CB8AC3E}">
        <p14:creationId xmlns:p14="http://schemas.microsoft.com/office/powerpoint/2010/main" val="322565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630873"/>
            <a:ext cx="9144000" cy="797877"/>
          </a:xfrm>
        </p:spPr>
        <p:txBody>
          <a:bodyPr>
            <a:normAutofit fontScale="90000"/>
          </a:bodyPr>
          <a:lstStyle/>
          <a:p>
            <a:r>
              <a:rPr lang="en-GB" dirty="0" smtClean="0">
                <a:solidFill>
                  <a:srgbClr val="7030A0"/>
                </a:solidFill>
              </a:rPr>
              <a:t>‘EVALUATE…’</a:t>
            </a:r>
            <a:endParaRPr lang="en-GB" dirty="0">
              <a:solidFill>
                <a:srgbClr val="7030A0"/>
              </a:solidFill>
            </a:endParaRPr>
          </a:p>
        </p:txBody>
      </p:sp>
      <p:sp>
        <p:nvSpPr>
          <p:cNvPr id="3" name="Subtitle 2"/>
          <p:cNvSpPr>
            <a:spLocks noGrp="1"/>
          </p:cNvSpPr>
          <p:nvPr>
            <p:ph type="subTitle" idx="1"/>
          </p:nvPr>
        </p:nvSpPr>
        <p:spPr>
          <a:xfrm>
            <a:off x="1363980" y="1464628"/>
            <a:ext cx="10397490" cy="5164772"/>
          </a:xfrm>
        </p:spPr>
        <p:txBody>
          <a:bodyPr>
            <a:normAutofit/>
          </a:bodyPr>
          <a:lstStyle/>
          <a:p>
            <a:pPr algn="l"/>
            <a:r>
              <a:rPr lang="en-GB" sz="4800" i="1" dirty="0" smtClean="0">
                <a:solidFill>
                  <a:srgbClr val="FF0000"/>
                </a:solidFill>
              </a:rPr>
              <a:t>What does this word ‘EVALUATE’ mean?</a:t>
            </a:r>
          </a:p>
          <a:p>
            <a:pPr marL="914400" indent="-914400" algn="l">
              <a:buAutoNum type="alphaLcParenR"/>
            </a:pPr>
            <a:r>
              <a:rPr lang="en-GB" sz="4800" dirty="0" smtClean="0"/>
              <a:t>To look at something really closely.</a:t>
            </a:r>
          </a:p>
          <a:p>
            <a:pPr marL="914400" indent="-914400" algn="l">
              <a:buAutoNum type="alphaLcParenR"/>
            </a:pPr>
            <a:r>
              <a:rPr lang="en-GB" sz="4800" dirty="0" smtClean="0"/>
              <a:t>To decide on the meaning of something.</a:t>
            </a:r>
          </a:p>
          <a:p>
            <a:pPr marL="914400" indent="-914400" algn="l">
              <a:buAutoNum type="alphaLcParenR"/>
            </a:pPr>
            <a:r>
              <a:rPr lang="en-GB" sz="4800" b="1" dirty="0" smtClean="0">
                <a:solidFill>
                  <a:srgbClr val="7030A0"/>
                </a:solidFill>
              </a:rPr>
              <a:t>To make a judgement about something.</a:t>
            </a:r>
          </a:p>
          <a:p>
            <a:pPr marL="914400" indent="-914400" algn="l">
              <a:buAutoNum type="alphaLcParenR"/>
            </a:pPr>
            <a:endParaRPr lang="en-GB" sz="4800" dirty="0"/>
          </a:p>
        </p:txBody>
      </p:sp>
      <p:pic>
        <p:nvPicPr>
          <p:cNvPr id="4" name="Picture 3" descr="File:Brass &lt;strong&gt;scales&lt;/strong&gt; with flat trays balanced.png - Wikimedia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38460" y="5231130"/>
            <a:ext cx="1535430" cy="1535430"/>
          </a:xfrm>
          <a:prstGeom prst="rect">
            <a:avLst/>
          </a:prstGeom>
        </p:spPr>
      </p:pic>
    </p:spTree>
    <p:extLst>
      <p:ext uri="{BB962C8B-B14F-4D97-AF65-F5344CB8AC3E}">
        <p14:creationId xmlns:p14="http://schemas.microsoft.com/office/powerpoint/2010/main" val="1615037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7030A0"/>
                </a:solidFill>
              </a:rPr>
              <a:t>Why am I doing this?</a:t>
            </a:r>
            <a:endParaRPr lang="en-GB" b="1" dirty="0">
              <a:solidFill>
                <a:srgbClr val="7030A0"/>
              </a:solidFill>
            </a:endParaRPr>
          </a:p>
        </p:txBody>
      </p:sp>
      <p:sp>
        <p:nvSpPr>
          <p:cNvPr id="3" name="Content Placeholder 2"/>
          <p:cNvSpPr>
            <a:spLocks noGrp="1"/>
          </p:cNvSpPr>
          <p:nvPr>
            <p:ph idx="1"/>
          </p:nvPr>
        </p:nvSpPr>
        <p:spPr/>
        <p:txBody>
          <a:bodyPr>
            <a:normAutofit/>
          </a:bodyPr>
          <a:lstStyle/>
          <a:p>
            <a:pPr marL="0" indent="0">
              <a:buNone/>
            </a:pPr>
            <a:r>
              <a:rPr lang="en-GB" sz="4000" dirty="0" smtClean="0"/>
              <a:t>After you have completed this task, we hope you will show that you</a:t>
            </a:r>
            <a:r>
              <a:rPr lang="en-GB" sz="4000" dirty="0" smtClean="0"/>
              <a:t> </a:t>
            </a:r>
            <a:r>
              <a:rPr lang="en-GB" sz="4000" dirty="0" smtClean="0"/>
              <a:t>understand how to evaluate fiction writing, giving </a:t>
            </a:r>
            <a:r>
              <a:rPr lang="en-GB" sz="4000" dirty="0" smtClean="0"/>
              <a:t>your </a:t>
            </a:r>
            <a:r>
              <a:rPr lang="en-GB" sz="4000" dirty="0" smtClean="0"/>
              <a:t>opinions and backing them up with evidence.</a:t>
            </a:r>
            <a:endParaRPr lang="en-GB" sz="4000" dirty="0"/>
          </a:p>
        </p:txBody>
      </p:sp>
      <p:pic>
        <p:nvPicPr>
          <p:cNvPr id="4" name="Picture 3" descr="File:Brass &lt;strong&gt;scales&lt;/strong&gt; with flat trays balanced.png - Wikimedia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38460" y="5231130"/>
            <a:ext cx="1535430" cy="1535430"/>
          </a:xfrm>
          <a:prstGeom prst="rect">
            <a:avLst/>
          </a:prstGeom>
        </p:spPr>
      </p:pic>
    </p:spTree>
    <p:extLst>
      <p:ext uri="{BB962C8B-B14F-4D97-AF65-F5344CB8AC3E}">
        <p14:creationId xmlns:p14="http://schemas.microsoft.com/office/powerpoint/2010/main" val="996589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Holes – Louis </a:t>
            </a:r>
            <a:r>
              <a:rPr lang="en-GB" dirty="0" err="1" smtClean="0"/>
              <a:t>Sachar</a:t>
            </a:r>
            <a:endParaRPr lang="en-GB" dirty="0"/>
          </a:p>
        </p:txBody>
      </p:sp>
      <p:pic>
        <p:nvPicPr>
          <p:cNvPr id="4" name="Content Placeholder 3"/>
          <p:cNvPicPr>
            <a:picLocks noGrp="1" noChangeAspect="1"/>
          </p:cNvPicPr>
          <p:nvPr>
            <p:ph idx="1"/>
          </p:nvPr>
        </p:nvPicPr>
        <p:blipFill>
          <a:blip r:embed="rId2"/>
          <a:stretch>
            <a:fillRect/>
          </a:stretch>
        </p:blipFill>
        <p:spPr>
          <a:xfrm>
            <a:off x="7627817" y="1904757"/>
            <a:ext cx="4400060" cy="4812506"/>
          </a:xfrm>
          <a:prstGeom prst="rect">
            <a:avLst/>
          </a:prstGeom>
        </p:spPr>
      </p:pic>
      <p:sp>
        <p:nvSpPr>
          <p:cNvPr id="5" name="TextBox 4"/>
          <p:cNvSpPr txBox="1"/>
          <p:nvPr/>
        </p:nvSpPr>
        <p:spPr>
          <a:xfrm>
            <a:off x="898769" y="2289908"/>
            <a:ext cx="6651949" cy="2862322"/>
          </a:xfrm>
          <a:prstGeom prst="rect">
            <a:avLst/>
          </a:prstGeom>
          <a:noFill/>
        </p:spPr>
        <p:txBody>
          <a:bodyPr wrap="none" rtlCol="0">
            <a:spAutoFit/>
          </a:bodyPr>
          <a:lstStyle/>
          <a:p>
            <a:r>
              <a:rPr lang="en-GB" dirty="0" smtClean="0"/>
              <a:t>You are now going to read part of a story called ‘Holes’ by a </a:t>
            </a:r>
          </a:p>
          <a:p>
            <a:r>
              <a:rPr lang="en-GB" dirty="0"/>
              <a:t>w</a:t>
            </a:r>
            <a:r>
              <a:rPr lang="en-GB" dirty="0" smtClean="0"/>
              <a:t>riter called Louis </a:t>
            </a:r>
            <a:r>
              <a:rPr lang="en-GB" dirty="0" err="1" smtClean="0"/>
              <a:t>Sachar</a:t>
            </a:r>
            <a:r>
              <a:rPr lang="en-GB" dirty="0" smtClean="0"/>
              <a:t>. It is a really enjoyable story that many of</a:t>
            </a:r>
          </a:p>
          <a:p>
            <a:r>
              <a:rPr lang="en-GB" dirty="0"/>
              <a:t>y</a:t>
            </a:r>
            <a:r>
              <a:rPr lang="en-GB" dirty="0" smtClean="0"/>
              <a:t>ou will have already read at primary school.</a:t>
            </a:r>
          </a:p>
          <a:p>
            <a:endParaRPr lang="en-GB" dirty="0"/>
          </a:p>
          <a:p>
            <a:r>
              <a:rPr lang="en-GB" dirty="0" smtClean="0"/>
              <a:t>The main character in the novel is a young boy called Stanley </a:t>
            </a:r>
            <a:r>
              <a:rPr lang="en-GB" dirty="0" err="1" smtClean="0"/>
              <a:t>Yelnats</a:t>
            </a:r>
            <a:r>
              <a:rPr lang="en-GB" dirty="0" smtClean="0"/>
              <a:t>.</a:t>
            </a:r>
          </a:p>
          <a:p>
            <a:r>
              <a:rPr lang="en-GB" dirty="0" smtClean="0"/>
              <a:t>He is sent to Camp Green Lake as a punishment for a crime he didn’t </a:t>
            </a:r>
          </a:p>
          <a:p>
            <a:r>
              <a:rPr lang="en-GB" dirty="0" smtClean="0"/>
              <a:t>commit. The camp sounds like a better alternative to prison, </a:t>
            </a:r>
          </a:p>
          <a:p>
            <a:r>
              <a:rPr lang="en-GB" dirty="0" smtClean="0"/>
              <a:t>but Stanley soon finds out it is actually much worse.</a:t>
            </a:r>
          </a:p>
          <a:p>
            <a:endParaRPr lang="en-GB" dirty="0"/>
          </a:p>
          <a:p>
            <a:r>
              <a:rPr lang="en-GB" dirty="0" smtClean="0"/>
              <a:t>In this part of the story, a character called Mr Sir is introduced. </a:t>
            </a:r>
            <a:endParaRPr lang="en-GB" dirty="0"/>
          </a:p>
        </p:txBody>
      </p:sp>
    </p:spTree>
    <p:extLst>
      <p:ext uri="{BB962C8B-B14F-4D97-AF65-F5344CB8AC3E}">
        <p14:creationId xmlns:p14="http://schemas.microsoft.com/office/powerpoint/2010/main" val="2346357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 y="171451"/>
            <a:ext cx="10953750" cy="1713548"/>
          </a:xfrm>
        </p:spPr>
        <p:txBody>
          <a:bodyPr>
            <a:normAutofit/>
          </a:bodyPr>
          <a:lstStyle/>
          <a:p>
            <a:r>
              <a:rPr lang="en-GB" sz="2800" b="1" dirty="0" smtClean="0"/>
              <a:t>This is the first time we are introduced to the character Mr Sir in the novel ‘Holes’.</a:t>
            </a:r>
            <a:br>
              <a:rPr lang="en-GB" sz="2800" b="1" dirty="0" smtClean="0"/>
            </a:br>
            <a:r>
              <a:rPr lang="en-GB" sz="2800" b="1" dirty="0" smtClean="0">
                <a:solidFill>
                  <a:srgbClr val="7030A0"/>
                </a:solidFill>
              </a:rPr>
              <a:t>Evaluate</a:t>
            </a:r>
            <a:r>
              <a:rPr lang="en-GB" sz="2800" b="1" dirty="0" smtClean="0"/>
              <a:t> how effective you think this introduction is.</a:t>
            </a:r>
            <a:endParaRPr lang="en-GB" sz="2800" b="1" dirty="0"/>
          </a:p>
        </p:txBody>
      </p:sp>
      <p:sp>
        <p:nvSpPr>
          <p:cNvPr id="3" name="Content Placeholder 2"/>
          <p:cNvSpPr>
            <a:spLocks noGrp="1"/>
          </p:cNvSpPr>
          <p:nvPr>
            <p:ph idx="1"/>
          </p:nvPr>
        </p:nvSpPr>
        <p:spPr>
          <a:xfrm>
            <a:off x="607695" y="1884998"/>
            <a:ext cx="8159115" cy="4870131"/>
          </a:xfrm>
          <a:solidFill>
            <a:schemeClr val="accent5">
              <a:lumMod val="20000"/>
              <a:lumOff val="80000"/>
            </a:schemeClr>
          </a:solidFill>
        </p:spPr>
        <p:txBody>
          <a:bodyPr>
            <a:normAutofit fontScale="85000" lnSpcReduction="10000"/>
          </a:bodyPr>
          <a:lstStyle/>
          <a:p>
            <a:pPr marL="0" indent="0">
              <a:buNone/>
            </a:pPr>
            <a:r>
              <a:rPr lang="en-GB" dirty="0" smtClean="0">
                <a:effectLst/>
              </a:rPr>
              <a:t>A man was sitting with his feet up on a desk. He turned his head when Stanley and the guard entered, but otherwise didn't move. Even though he was inside, he wore sunglasses and a cowboy hat. He also held a can of cream soda, and the sight of it made Stanley even more aware of his own thirst.</a:t>
            </a:r>
          </a:p>
          <a:p>
            <a:pPr marL="0" indent="0">
              <a:buNone/>
            </a:pPr>
            <a:r>
              <a:rPr lang="en-GB" dirty="0" smtClean="0">
                <a:effectLst/>
              </a:rPr>
              <a:t>He waited while the bus guard gave the man some papers to sign.</a:t>
            </a:r>
          </a:p>
          <a:p>
            <a:pPr marL="0" indent="0">
              <a:buNone/>
            </a:pPr>
            <a:r>
              <a:rPr lang="en-GB" dirty="0" smtClean="0">
                <a:effectLst/>
              </a:rPr>
              <a:t>"That's a lot of sunflower seeds," the bus guard said.</a:t>
            </a:r>
          </a:p>
          <a:p>
            <a:pPr marL="0" indent="0">
              <a:buNone/>
            </a:pPr>
            <a:r>
              <a:rPr lang="en-GB" dirty="0" smtClean="0">
                <a:effectLst/>
              </a:rPr>
              <a:t>Stanley noticed a burlap sack filled with sunflower seeds on the floor next to the desk.</a:t>
            </a:r>
          </a:p>
          <a:p>
            <a:pPr marL="0" indent="0">
              <a:buNone/>
            </a:pPr>
            <a:r>
              <a:rPr lang="en-GB" dirty="0" smtClean="0">
                <a:effectLst/>
              </a:rPr>
              <a:t>"I quit smoking last month," said the man in the cowboy hat. He had a tattoo of a rattlesnake on his arm, and as he signed his name, the snake's rattle seemed to wiggle. "I used to smoke a pack a day. Now I eat a sack of these every week."</a:t>
            </a:r>
          </a:p>
          <a:p>
            <a:pPr marL="0" indent="0">
              <a:buNone/>
            </a:pPr>
            <a:endParaRPr lang="en-GB" dirty="0"/>
          </a:p>
        </p:txBody>
      </p:sp>
      <p:sp>
        <p:nvSpPr>
          <p:cNvPr id="4" name="TextBox 3"/>
          <p:cNvSpPr txBox="1"/>
          <p:nvPr/>
        </p:nvSpPr>
        <p:spPr>
          <a:xfrm>
            <a:off x="8985885" y="1884998"/>
            <a:ext cx="2912745" cy="4524315"/>
          </a:xfrm>
          <a:prstGeom prst="rect">
            <a:avLst/>
          </a:prstGeom>
          <a:noFill/>
          <a:ln>
            <a:solidFill>
              <a:schemeClr val="tx1"/>
            </a:solidFill>
          </a:ln>
        </p:spPr>
        <p:txBody>
          <a:bodyPr wrap="square" rtlCol="0">
            <a:spAutoFit/>
          </a:bodyPr>
          <a:lstStyle/>
          <a:p>
            <a:r>
              <a:rPr lang="en-GB" sz="2400" dirty="0" smtClean="0"/>
              <a:t>Can you work out what Mr Sir is like from this?</a:t>
            </a:r>
          </a:p>
          <a:p>
            <a:endParaRPr lang="en-GB" sz="2400" dirty="0"/>
          </a:p>
          <a:p>
            <a:r>
              <a:rPr lang="en-GB" sz="2400" dirty="0" smtClean="0"/>
              <a:t>How?  Pick out bits that give you ideas.</a:t>
            </a:r>
          </a:p>
          <a:p>
            <a:endParaRPr lang="en-GB" sz="2400" dirty="0"/>
          </a:p>
          <a:p>
            <a:r>
              <a:rPr lang="en-GB" sz="2400" b="1" dirty="0" smtClean="0">
                <a:solidFill>
                  <a:srgbClr val="7030A0"/>
                </a:solidFill>
              </a:rPr>
              <a:t>Can you evaluate whether this is a good introduction to the character or not? </a:t>
            </a:r>
          </a:p>
          <a:p>
            <a:r>
              <a:rPr lang="en-GB" sz="2400" b="1" dirty="0" smtClean="0">
                <a:solidFill>
                  <a:srgbClr val="7030A0"/>
                </a:solidFill>
              </a:rPr>
              <a:t>WHY / WHY NOT?</a:t>
            </a:r>
            <a:endParaRPr lang="en-GB" sz="2400" b="1" dirty="0">
              <a:solidFill>
                <a:srgbClr val="7030A0"/>
              </a:solidFill>
            </a:endParaRPr>
          </a:p>
        </p:txBody>
      </p:sp>
    </p:spTree>
    <p:extLst>
      <p:ext uri="{BB962C8B-B14F-4D97-AF65-F5344CB8AC3E}">
        <p14:creationId xmlns:p14="http://schemas.microsoft.com/office/powerpoint/2010/main" val="1150006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194311" y="422911"/>
            <a:ext cx="6217919" cy="6115050"/>
          </a:xfrm>
          <a:solidFill>
            <a:schemeClr val="accent5">
              <a:lumMod val="20000"/>
              <a:lumOff val="80000"/>
            </a:schemeClr>
          </a:solidFill>
        </p:spPr>
        <p:txBody>
          <a:bodyPr>
            <a:normAutofit fontScale="92500" lnSpcReduction="10000"/>
          </a:bodyPr>
          <a:lstStyle/>
          <a:p>
            <a:pPr marL="0" indent="0">
              <a:buNone/>
            </a:pPr>
            <a:r>
              <a:rPr lang="en-GB" sz="2600" b="1" dirty="0" smtClean="0">
                <a:solidFill>
                  <a:schemeClr val="accent2">
                    <a:lumMod val="75000"/>
                  </a:schemeClr>
                </a:solidFill>
                <a:effectLst/>
              </a:rPr>
              <a:t>A man was sitting with his feet up on a desk</a:t>
            </a:r>
            <a:r>
              <a:rPr lang="en-GB" sz="2600" dirty="0" smtClean="0">
                <a:effectLst/>
              </a:rPr>
              <a:t>. He turned his head when Stanley and the guard entered, but otherwise didn't move</a:t>
            </a:r>
            <a:r>
              <a:rPr lang="en-GB" sz="2600" b="1" dirty="0" smtClean="0">
                <a:solidFill>
                  <a:schemeClr val="accent2">
                    <a:lumMod val="75000"/>
                  </a:schemeClr>
                </a:solidFill>
                <a:effectLst/>
              </a:rPr>
              <a:t>. Even though he was inside, he wore sunglasses and a cowboy hat</a:t>
            </a:r>
            <a:r>
              <a:rPr lang="en-GB" sz="2600" dirty="0" smtClean="0">
                <a:effectLst/>
              </a:rPr>
              <a:t>. He also held a can of cream soda, and the sight of it made Stanley even more aware of his own thirst.</a:t>
            </a:r>
          </a:p>
          <a:p>
            <a:pPr marL="0" indent="0">
              <a:buNone/>
            </a:pPr>
            <a:r>
              <a:rPr lang="en-GB" sz="2600" dirty="0" smtClean="0">
                <a:effectLst/>
              </a:rPr>
              <a:t>He waited while the bus guard gave the man some papers to sign.</a:t>
            </a:r>
          </a:p>
          <a:p>
            <a:pPr marL="0" indent="0">
              <a:buNone/>
            </a:pPr>
            <a:r>
              <a:rPr lang="en-GB" sz="2600" dirty="0" smtClean="0">
                <a:effectLst/>
              </a:rPr>
              <a:t>"That's a lot of sunflower seeds," the bus guard said.</a:t>
            </a:r>
          </a:p>
          <a:p>
            <a:pPr marL="0" indent="0">
              <a:buNone/>
            </a:pPr>
            <a:r>
              <a:rPr lang="en-GB" sz="2600" dirty="0" smtClean="0">
                <a:effectLst/>
              </a:rPr>
              <a:t>Stanley noticed a burlap sack filled with sunflower seeds on the floor next to the desk.</a:t>
            </a:r>
          </a:p>
          <a:p>
            <a:pPr marL="0" indent="0">
              <a:buNone/>
            </a:pPr>
            <a:r>
              <a:rPr lang="en-GB" sz="2600" dirty="0" smtClean="0">
                <a:effectLst/>
              </a:rPr>
              <a:t>"I quit smoking last month," said the man in the cowboy hat. </a:t>
            </a:r>
            <a:r>
              <a:rPr lang="en-GB" sz="2600" b="1" dirty="0" smtClean="0">
                <a:solidFill>
                  <a:schemeClr val="accent2">
                    <a:lumMod val="75000"/>
                  </a:schemeClr>
                </a:solidFill>
                <a:effectLst/>
              </a:rPr>
              <a:t>He had a tattoo of a rattlesnake on his arm, and as he signed his name, the snake's rattle seemed to wiggle</a:t>
            </a:r>
            <a:r>
              <a:rPr lang="en-GB" sz="2600" dirty="0" smtClean="0">
                <a:effectLst/>
              </a:rPr>
              <a:t>. "I used to smoke a pack a day. Now I eat a sack of these every week."</a:t>
            </a:r>
          </a:p>
        </p:txBody>
      </p:sp>
      <p:sp>
        <p:nvSpPr>
          <p:cNvPr id="7" name="TextBox 6"/>
          <p:cNvSpPr txBox="1"/>
          <p:nvPr/>
        </p:nvSpPr>
        <p:spPr>
          <a:xfrm>
            <a:off x="7956200" y="1723818"/>
            <a:ext cx="3703320" cy="2800767"/>
          </a:xfrm>
          <a:prstGeom prst="rect">
            <a:avLst/>
          </a:prstGeom>
          <a:solidFill>
            <a:schemeClr val="accent2">
              <a:lumMod val="20000"/>
              <a:lumOff val="80000"/>
            </a:schemeClr>
          </a:solidFill>
          <a:ln>
            <a:solidFill>
              <a:schemeClr val="tx1"/>
            </a:solidFill>
          </a:ln>
        </p:spPr>
        <p:txBody>
          <a:bodyPr wrap="square" rtlCol="0">
            <a:spAutoFit/>
          </a:bodyPr>
          <a:lstStyle/>
          <a:p>
            <a:r>
              <a:rPr lang="en-GB" sz="4400" dirty="0" smtClean="0"/>
              <a:t>What clues do these quotes give us about Mr Sir?</a:t>
            </a:r>
            <a:endParaRPr lang="en-GB" sz="4400" dirty="0"/>
          </a:p>
        </p:txBody>
      </p:sp>
      <p:cxnSp>
        <p:nvCxnSpPr>
          <p:cNvPr id="11" name="Straight Arrow Connector 10"/>
          <p:cNvCxnSpPr/>
          <p:nvPr/>
        </p:nvCxnSpPr>
        <p:spPr>
          <a:xfrm flipH="1" flipV="1">
            <a:off x="5150069" y="777766"/>
            <a:ext cx="2806131" cy="1194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7" idx="1"/>
          </p:cNvCxnSpPr>
          <p:nvPr/>
        </p:nvCxnSpPr>
        <p:spPr>
          <a:xfrm flipH="1" flipV="1">
            <a:off x="5297214" y="1401938"/>
            <a:ext cx="2658986" cy="17222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854722" y="3878317"/>
            <a:ext cx="2101478" cy="11981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388772" y="5076497"/>
            <a:ext cx="4403835" cy="1569660"/>
          </a:xfrm>
          <a:prstGeom prst="rect">
            <a:avLst/>
          </a:prstGeom>
          <a:solidFill>
            <a:schemeClr val="accent3">
              <a:lumMod val="40000"/>
              <a:lumOff val="60000"/>
            </a:schemeClr>
          </a:solidFill>
          <a:ln>
            <a:solidFill>
              <a:schemeClr val="tx1"/>
            </a:solidFill>
          </a:ln>
        </p:spPr>
        <p:txBody>
          <a:bodyPr wrap="square" rtlCol="0">
            <a:spAutoFit/>
          </a:bodyPr>
          <a:lstStyle/>
          <a:p>
            <a:r>
              <a:rPr lang="en-GB" sz="2400" b="1" dirty="0" smtClean="0">
                <a:solidFill>
                  <a:srgbClr val="7030A0"/>
                </a:solidFill>
              </a:rPr>
              <a:t>CHALLENGE:  </a:t>
            </a:r>
          </a:p>
          <a:p>
            <a:r>
              <a:rPr lang="en-GB" sz="2400" b="1" dirty="0" smtClean="0">
                <a:solidFill>
                  <a:srgbClr val="7030A0"/>
                </a:solidFill>
              </a:rPr>
              <a:t>Can you think of any ways in which this description could be improved? </a:t>
            </a:r>
            <a:endParaRPr lang="en-GB" sz="2400" b="1" dirty="0">
              <a:solidFill>
                <a:srgbClr val="7030A0"/>
              </a:solidFill>
            </a:endParaRPr>
          </a:p>
        </p:txBody>
      </p:sp>
    </p:spTree>
    <p:extLst>
      <p:ext uri="{BB962C8B-B14F-4D97-AF65-F5344CB8AC3E}">
        <p14:creationId xmlns:p14="http://schemas.microsoft.com/office/powerpoint/2010/main" val="596084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304" y="1146698"/>
            <a:ext cx="7186447" cy="423151"/>
          </a:xfrm>
        </p:spPr>
        <p:txBody>
          <a:bodyPr>
            <a:normAutofit fontScale="90000"/>
          </a:bodyPr>
          <a:lstStyle/>
          <a:p>
            <a:r>
              <a:rPr lang="en-GB" b="1" dirty="0" smtClean="0">
                <a:solidFill>
                  <a:srgbClr val="7030A0"/>
                </a:solidFill>
              </a:rPr>
              <a:t>Now your turn…</a:t>
            </a:r>
            <a:r>
              <a:rPr lang="en-GB" dirty="0" smtClean="0"/>
              <a:t/>
            </a:r>
            <a:br>
              <a:rPr lang="en-GB" dirty="0" smtClean="0"/>
            </a:br>
            <a:r>
              <a:rPr lang="en-GB" sz="3100" dirty="0" smtClean="0"/>
              <a:t>One student who read this said </a:t>
            </a:r>
            <a:r>
              <a:rPr lang="en-GB" sz="3100" b="1" dirty="0" smtClean="0">
                <a:solidFill>
                  <a:srgbClr val="7030A0"/>
                </a:solidFill>
              </a:rPr>
              <a:t>“This is a really effective character description.”  How far do you agree?  </a:t>
            </a:r>
            <a:r>
              <a:rPr lang="en-GB" dirty="0" smtClean="0"/>
              <a:t/>
            </a:r>
            <a:br>
              <a:rPr lang="en-GB" dirty="0" smtClean="0"/>
            </a:br>
            <a:endParaRPr lang="en-GB" dirty="0"/>
          </a:p>
        </p:txBody>
      </p:sp>
      <p:sp>
        <p:nvSpPr>
          <p:cNvPr id="3" name="Content Placeholder 2"/>
          <p:cNvSpPr>
            <a:spLocks noGrp="1"/>
          </p:cNvSpPr>
          <p:nvPr>
            <p:ph idx="1"/>
          </p:nvPr>
        </p:nvSpPr>
        <p:spPr>
          <a:xfrm>
            <a:off x="181304" y="2224329"/>
            <a:ext cx="6868509" cy="4351338"/>
          </a:xfrm>
          <a:solidFill>
            <a:schemeClr val="accent1">
              <a:lumMod val="20000"/>
              <a:lumOff val="80000"/>
            </a:schemeClr>
          </a:solidFill>
          <a:ln>
            <a:solidFill>
              <a:schemeClr val="tx1"/>
            </a:solidFill>
          </a:ln>
        </p:spPr>
        <p:txBody>
          <a:bodyPr>
            <a:normAutofit fontScale="92500"/>
          </a:bodyPr>
          <a:lstStyle/>
          <a:p>
            <a:pPr marL="0" indent="0">
              <a:buNone/>
            </a:pPr>
            <a:r>
              <a:rPr lang="en-GB" sz="2400" dirty="0"/>
              <a:t>Her name was Mrs. Pratchett. She was a </a:t>
            </a:r>
            <a:r>
              <a:rPr lang="en-GB" sz="2400" dirty="0" smtClean="0"/>
              <a:t>small, </a:t>
            </a:r>
            <a:r>
              <a:rPr lang="en-GB" sz="2400" dirty="0"/>
              <a:t>skinny old hag with a moustache on her upper lip and a mouth as sour as a green gooseberry. She never smiled. She never welcomed us when we went in. By far the most loathsome thing about Mrs. Pratchett was the filth that clung about her. Her apron was grey and greasy. Her blouse had bits of breakfast all over it, toast-crumbs and tea stains and splotches of dried egg yolk. It was her hands, however, that disturbed us most. They were disgusting. They were black with dirt and grime. They looked as though they had been putting lumps of coal on the fire all day long. The mere sight of her grimy right hand with its black fingernails digging an ounce of Chocolate Fudge out of the jar would have caused a starving tramp to go running from the shop.</a:t>
            </a:r>
          </a:p>
          <a:p>
            <a:endParaRPr lang="en-GB" dirty="0"/>
          </a:p>
        </p:txBody>
      </p:sp>
      <p:sp>
        <p:nvSpPr>
          <p:cNvPr id="4" name="TextBox 3"/>
          <p:cNvSpPr txBox="1"/>
          <p:nvPr/>
        </p:nvSpPr>
        <p:spPr>
          <a:xfrm>
            <a:off x="9175531" y="241738"/>
            <a:ext cx="2690648" cy="646331"/>
          </a:xfrm>
          <a:prstGeom prst="rect">
            <a:avLst/>
          </a:prstGeom>
          <a:solidFill>
            <a:schemeClr val="bg2"/>
          </a:solidFill>
          <a:ln>
            <a:solidFill>
              <a:schemeClr val="tx1"/>
            </a:solidFill>
          </a:ln>
        </p:spPr>
        <p:txBody>
          <a:bodyPr wrap="square" rtlCol="0">
            <a:spAutoFit/>
          </a:bodyPr>
          <a:lstStyle/>
          <a:p>
            <a:r>
              <a:rPr lang="en-GB" dirty="0" smtClean="0"/>
              <a:t>I can give a simple opinion about the text.</a:t>
            </a:r>
            <a:endParaRPr lang="en-GB" dirty="0"/>
          </a:p>
        </p:txBody>
      </p:sp>
      <p:sp>
        <p:nvSpPr>
          <p:cNvPr id="5" name="TextBox 4"/>
          <p:cNvSpPr txBox="1"/>
          <p:nvPr/>
        </p:nvSpPr>
        <p:spPr>
          <a:xfrm>
            <a:off x="9175531" y="1108184"/>
            <a:ext cx="2690648" cy="923330"/>
          </a:xfrm>
          <a:prstGeom prst="rect">
            <a:avLst/>
          </a:prstGeom>
          <a:solidFill>
            <a:schemeClr val="bg2">
              <a:lumMod val="90000"/>
            </a:schemeClr>
          </a:solidFill>
          <a:ln>
            <a:solidFill>
              <a:schemeClr val="tx1"/>
            </a:solidFill>
          </a:ln>
        </p:spPr>
        <p:txBody>
          <a:bodyPr wrap="square" rtlCol="0">
            <a:spAutoFit/>
          </a:bodyPr>
          <a:lstStyle/>
          <a:p>
            <a:r>
              <a:rPr lang="en-GB" dirty="0" smtClean="0"/>
              <a:t>I can give a simple opinion about the text and explain why I have this opinion.</a:t>
            </a:r>
            <a:endParaRPr lang="en-GB" dirty="0"/>
          </a:p>
        </p:txBody>
      </p:sp>
      <p:sp>
        <p:nvSpPr>
          <p:cNvPr id="6" name="TextBox 5"/>
          <p:cNvSpPr txBox="1"/>
          <p:nvPr/>
        </p:nvSpPr>
        <p:spPr>
          <a:xfrm>
            <a:off x="9175531" y="2224329"/>
            <a:ext cx="2690648" cy="1200329"/>
          </a:xfrm>
          <a:prstGeom prst="rect">
            <a:avLst/>
          </a:prstGeom>
          <a:solidFill>
            <a:schemeClr val="bg2">
              <a:lumMod val="75000"/>
            </a:schemeClr>
          </a:solidFill>
          <a:ln>
            <a:solidFill>
              <a:schemeClr val="tx1"/>
            </a:solidFill>
          </a:ln>
        </p:spPr>
        <p:txBody>
          <a:bodyPr wrap="square" rtlCol="0">
            <a:spAutoFit/>
          </a:bodyPr>
          <a:lstStyle/>
          <a:p>
            <a:r>
              <a:rPr lang="en-GB" dirty="0" smtClean="0"/>
              <a:t>I can give an opinion about the text and explain my opinion, using at least one example.</a:t>
            </a:r>
            <a:endParaRPr lang="en-GB" dirty="0"/>
          </a:p>
        </p:txBody>
      </p:sp>
      <p:sp>
        <p:nvSpPr>
          <p:cNvPr id="7" name="TextBox 6"/>
          <p:cNvSpPr txBox="1"/>
          <p:nvPr/>
        </p:nvSpPr>
        <p:spPr>
          <a:xfrm>
            <a:off x="9175531" y="3617473"/>
            <a:ext cx="2690648" cy="1200329"/>
          </a:xfrm>
          <a:prstGeom prst="rect">
            <a:avLst/>
          </a:prstGeom>
          <a:solidFill>
            <a:srgbClr val="92D050"/>
          </a:solidFill>
          <a:ln>
            <a:solidFill>
              <a:schemeClr val="tx1"/>
            </a:solidFill>
          </a:ln>
        </p:spPr>
        <p:txBody>
          <a:bodyPr wrap="square" rtlCol="0">
            <a:spAutoFit/>
          </a:bodyPr>
          <a:lstStyle/>
          <a:p>
            <a:r>
              <a:rPr lang="en-GB" dirty="0" smtClean="0"/>
              <a:t>I can give an opinion about the text and explain it, using at least one example which I analyse.</a:t>
            </a:r>
            <a:endParaRPr lang="en-GB" dirty="0"/>
          </a:p>
        </p:txBody>
      </p:sp>
      <p:sp>
        <p:nvSpPr>
          <p:cNvPr id="8" name="TextBox 7"/>
          <p:cNvSpPr txBox="1"/>
          <p:nvPr/>
        </p:nvSpPr>
        <p:spPr>
          <a:xfrm>
            <a:off x="9175531" y="5287616"/>
            <a:ext cx="2690648" cy="1200329"/>
          </a:xfrm>
          <a:prstGeom prst="rect">
            <a:avLst/>
          </a:prstGeom>
          <a:solidFill>
            <a:schemeClr val="accent4">
              <a:lumMod val="60000"/>
              <a:lumOff val="40000"/>
            </a:schemeClr>
          </a:solidFill>
          <a:ln>
            <a:solidFill>
              <a:schemeClr val="tx1"/>
            </a:solidFill>
          </a:ln>
        </p:spPr>
        <p:txBody>
          <a:bodyPr wrap="square" rtlCol="0">
            <a:spAutoFit/>
          </a:bodyPr>
          <a:lstStyle/>
          <a:p>
            <a:r>
              <a:rPr lang="en-GB" dirty="0" smtClean="0"/>
              <a:t>I can explain my opinion in detail, using a range of analysed examples to support my view.</a:t>
            </a:r>
            <a:endParaRPr lang="en-GB" dirty="0"/>
          </a:p>
        </p:txBody>
      </p:sp>
      <p:sp>
        <p:nvSpPr>
          <p:cNvPr id="9" name="Down Arrow 8"/>
          <p:cNvSpPr/>
          <p:nvPr/>
        </p:nvSpPr>
        <p:spPr>
          <a:xfrm>
            <a:off x="7466102" y="194386"/>
            <a:ext cx="1608083" cy="62462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rot="5400000">
            <a:off x="6567466" y="2645451"/>
            <a:ext cx="3405352" cy="830997"/>
          </a:xfrm>
          <a:prstGeom prst="rect">
            <a:avLst/>
          </a:prstGeom>
          <a:noFill/>
        </p:spPr>
        <p:txBody>
          <a:bodyPr wrap="square" rtlCol="0">
            <a:spAutoFit/>
          </a:bodyPr>
          <a:lstStyle/>
          <a:p>
            <a:r>
              <a:rPr lang="en-GB" sz="4800" dirty="0" smtClean="0"/>
              <a:t>CHALLENGE</a:t>
            </a:r>
            <a:endParaRPr lang="en-GB" sz="4800" dirty="0"/>
          </a:p>
        </p:txBody>
      </p:sp>
    </p:spTree>
    <p:extLst>
      <p:ext uri="{BB962C8B-B14F-4D97-AF65-F5344CB8AC3E}">
        <p14:creationId xmlns:p14="http://schemas.microsoft.com/office/powerpoint/2010/main" val="3925081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a:pPr>
            <a:r>
              <a:rPr lang="en-GB" dirty="0" smtClean="0"/>
              <a:t>What do we mean by </a:t>
            </a:r>
            <a:r>
              <a:rPr lang="en-GB" b="1" dirty="0" smtClean="0">
                <a:solidFill>
                  <a:srgbClr val="7030A0"/>
                </a:solidFill>
              </a:rPr>
              <a:t>EVALUATION</a:t>
            </a:r>
            <a:r>
              <a:rPr lang="en-GB" dirty="0" smtClean="0"/>
              <a:t>?</a:t>
            </a:r>
          </a:p>
          <a:p>
            <a:pPr marL="514350" indent="-514350">
              <a:buFont typeface="+mj-lt"/>
              <a:buAutoNum type="arabicPeriod"/>
            </a:pPr>
            <a:r>
              <a:rPr lang="en-GB" dirty="0" smtClean="0"/>
              <a:t>What ingredients make a good character description?</a:t>
            </a:r>
          </a:p>
          <a:p>
            <a:pPr marL="514350" indent="-514350">
              <a:buFont typeface="+mj-lt"/>
              <a:buAutoNum type="arabicPeriod"/>
            </a:pPr>
            <a:r>
              <a:rPr lang="en-GB" dirty="0"/>
              <a:t>C</a:t>
            </a:r>
            <a:r>
              <a:rPr lang="en-GB" dirty="0" smtClean="0"/>
              <a:t>an you use sentence types to help description?  </a:t>
            </a:r>
            <a:r>
              <a:rPr lang="en-GB" smtClean="0"/>
              <a:t>Explain.</a:t>
            </a:r>
            <a:endParaRPr lang="en-GB" dirty="0" smtClean="0"/>
          </a:p>
          <a:p>
            <a:pPr marL="514350" indent="-514350">
              <a:buFont typeface="+mj-lt"/>
              <a:buAutoNum type="arabicPeriod"/>
            </a:pPr>
            <a:r>
              <a:rPr lang="en-GB" dirty="0" smtClean="0"/>
              <a:t>A good writer will ‘show not tell’?  What does this mean?</a:t>
            </a:r>
          </a:p>
          <a:p>
            <a:pPr marL="514350" indent="-514350">
              <a:buFont typeface="+mj-lt"/>
              <a:buAutoNum type="arabicPeriod"/>
            </a:pPr>
            <a:r>
              <a:rPr lang="en-GB" dirty="0" smtClean="0"/>
              <a:t>Have you learned anything today that you could use in your own writing?</a:t>
            </a:r>
          </a:p>
          <a:p>
            <a:pPr marL="514350" indent="-514350">
              <a:buFont typeface="+mj-lt"/>
              <a:buAutoNum type="arabicPeriod"/>
            </a:pPr>
            <a:endParaRPr lang="en-GB" dirty="0" smtClean="0"/>
          </a:p>
          <a:p>
            <a:pPr marL="514350" indent="-514350">
              <a:buFont typeface="+mj-lt"/>
              <a:buAutoNum type="arabicPeriod"/>
            </a:pPr>
            <a:endParaRPr lang="en-GB" dirty="0" smtClean="0"/>
          </a:p>
          <a:p>
            <a:pPr marL="514350" indent="-514350">
              <a:buFont typeface="+mj-lt"/>
              <a:buAutoNum type="arabicPeriod"/>
            </a:pPr>
            <a:endParaRPr lang="en-GB" dirty="0" smtClean="0"/>
          </a:p>
          <a:p>
            <a:pPr marL="514350" indent="-514350">
              <a:buFont typeface="+mj-lt"/>
              <a:buAutoNum type="arabicPeriod"/>
            </a:pPr>
            <a:endParaRPr lang="en-GB" dirty="0" smtClean="0"/>
          </a:p>
          <a:p>
            <a:pPr marL="514350" indent="-514350">
              <a:buFont typeface="+mj-lt"/>
              <a:buAutoNum type="arabicPeriod"/>
            </a:pPr>
            <a:endParaRPr lang="en-GB" dirty="0"/>
          </a:p>
        </p:txBody>
      </p:sp>
      <p:pic>
        <p:nvPicPr>
          <p:cNvPr id="4" name="Picture 3"/>
          <p:cNvPicPr>
            <a:picLocks noChangeAspect="1"/>
          </p:cNvPicPr>
          <p:nvPr/>
        </p:nvPicPr>
        <p:blipFill>
          <a:blip r:embed="rId2"/>
          <a:stretch>
            <a:fillRect/>
          </a:stretch>
        </p:blipFill>
        <p:spPr>
          <a:xfrm>
            <a:off x="4110202" y="94921"/>
            <a:ext cx="3436226" cy="1581150"/>
          </a:xfrm>
          <a:prstGeom prst="rect">
            <a:avLst/>
          </a:prstGeom>
        </p:spPr>
      </p:pic>
      <p:pic>
        <p:nvPicPr>
          <p:cNvPr id="5" name="Picture 4" descr="File:Brass &lt;strong&gt;scales&lt;/strong&gt; with flat trays balanced.png - Wikimedia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38460" y="5231130"/>
            <a:ext cx="1535430" cy="1535430"/>
          </a:xfrm>
          <a:prstGeom prst="rect">
            <a:avLst/>
          </a:prstGeom>
        </p:spPr>
      </p:pic>
    </p:spTree>
    <p:extLst>
      <p:ext uri="{BB962C8B-B14F-4D97-AF65-F5344CB8AC3E}">
        <p14:creationId xmlns:p14="http://schemas.microsoft.com/office/powerpoint/2010/main" val="27314666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1062</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Calibri Light</vt:lpstr>
      <vt:lpstr>Office Theme</vt:lpstr>
      <vt:lpstr>1_Office Theme</vt:lpstr>
      <vt:lpstr>Hello Year 7!</vt:lpstr>
      <vt:lpstr>‘EVALUATE…’</vt:lpstr>
      <vt:lpstr>‘EVALUATE…’</vt:lpstr>
      <vt:lpstr>Why am I doing this?</vt:lpstr>
      <vt:lpstr>Holes – Louis Sachar</vt:lpstr>
      <vt:lpstr>This is the first time we are introduced to the character Mr Sir in the novel ‘Holes’. Evaluate how effective you think this introduction is.</vt:lpstr>
      <vt:lpstr>PowerPoint Presentation</vt:lpstr>
      <vt:lpstr>Now your turn… One student who read this said “This is a really effective character description.”  How far do you agree?   </vt:lpstr>
      <vt:lpstr>PowerPoint Presentation</vt:lpstr>
    </vt:vector>
  </TitlesOfParts>
  <Company>DLS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‘EVALUATE…’</dc:title>
  <dc:creator>Stephen Talbot</dc:creator>
  <cp:lastModifiedBy>Cheryl Marks</cp:lastModifiedBy>
  <cp:revision>14</cp:revision>
  <dcterms:created xsi:type="dcterms:W3CDTF">2018-07-16T08:48:53Z</dcterms:created>
  <dcterms:modified xsi:type="dcterms:W3CDTF">2020-06-15T12:29:30Z</dcterms:modified>
</cp:coreProperties>
</file>