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260" r:id="rId4"/>
    <p:sldId id="261" r:id="rId5"/>
    <p:sldId id="278" r:id="rId6"/>
    <p:sldId id="288" r:id="rId7"/>
    <p:sldId id="262" r:id="rId8"/>
    <p:sldId id="266" r:id="rId9"/>
    <p:sldId id="263" r:id="rId10"/>
    <p:sldId id="279" r:id="rId11"/>
    <p:sldId id="291" r:id="rId12"/>
    <p:sldId id="286" r:id="rId13"/>
    <p:sldId id="267" r:id="rId14"/>
    <p:sldId id="264" r:id="rId15"/>
    <p:sldId id="295" r:id="rId16"/>
    <p:sldId id="268" r:id="rId17"/>
    <p:sldId id="280" r:id="rId18"/>
    <p:sldId id="289" r:id="rId19"/>
    <p:sldId id="265" r:id="rId20"/>
    <p:sldId id="269" r:id="rId21"/>
    <p:sldId id="292" r:id="rId22"/>
    <p:sldId id="273" r:id="rId23"/>
    <p:sldId id="281" r:id="rId24"/>
    <p:sldId id="287" r:id="rId25"/>
    <p:sldId id="275" r:id="rId26"/>
    <p:sldId id="276" r:id="rId27"/>
    <p:sldId id="293" r:id="rId28"/>
    <p:sldId id="277" r:id="rId29"/>
    <p:sldId id="282" r:id="rId30"/>
    <p:sldId id="283" r:id="rId31"/>
    <p:sldId id="290" r:id="rId32"/>
    <p:sldId id="284" r:id="rId33"/>
    <p:sldId id="285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FCDA0-8B94-4B47-8789-11487D55D17C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4F330-5347-489B-970D-A01E654E5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8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6CAF7-B642-4117-9D80-D5E84198E7F3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5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6CAF7-B642-4117-9D80-D5E84198E7F3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2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F6CAF7-B642-4117-9D80-D5E84198E7F3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5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4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4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6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2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5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30AD4-CB28-49DF-8B09-0969D12638E6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86B4-4254-404F-82D9-43BFE9DC4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01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c/c1/Visual_of_USA_Flag_stars_and_stripes_FJM88NL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c/c1/Visual_of_USA_Flag_stars_and_stripes_FJM88NL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c/c1/Visual_of_USA_Flag_stars_and_stripes_FJM88NL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w York 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3504686" y="3367723"/>
            <a:ext cx="52562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100">
            <a:off x="1774825" y="4292600"/>
            <a:ext cx="15128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451">
            <a:off x="8975725" y="4221164"/>
            <a:ext cx="15128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10"/>
          <p:cNvSpPr>
            <a:spLocks noChangeArrowheads="1" noChangeShapeType="1" noTextEdit="1"/>
          </p:cNvSpPr>
          <p:nvPr/>
        </p:nvSpPr>
        <p:spPr bwMode="auto">
          <a:xfrm>
            <a:off x="1159806" y="522023"/>
            <a:ext cx="9408159" cy="1311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NEW YORK TRIP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3200" y="2068669"/>
            <a:ext cx="65341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13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– 17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292180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817">
        <p:fade/>
      </p:transition>
    </mc:Choice>
    <mc:Fallback>
      <p:transition spd="slow" advTm="98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0" y="238052"/>
            <a:ext cx="10591915" cy="6619948"/>
          </a:xfrm>
        </p:spPr>
      </p:pic>
    </p:spTree>
    <p:extLst>
      <p:ext uri="{BB962C8B-B14F-4D97-AF65-F5344CB8AC3E}">
        <p14:creationId xmlns:p14="http://schemas.microsoft.com/office/powerpoint/2010/main" val="235274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250">
        <p:fade/>
      </p:transition>
    </mc:Choice>
    <mc:Fallback>
      <p:transition spd="slow" advTm="10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069" y="213744"/>
            <a:ext cx="998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What our Pupils told us last year…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5244" y="1350817"/>
            <a:ext cx="11159837" cy="4904509"/>
          </a:xfrm>
          <a:prstGeom prst="wedgeEllipseCallout">
            <a:avLst>
              <a:gd name="adj1" fmla="val -49286"/>
              <a:gd name="adj2" fmla="val 56339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i="1" dirty="0" smtClean="0"/>
              <a:t>‘I would recommend the trip to other year groups, because it is an absolutely amazing experience’ </a:t>
            </a:r>
            <a:r>
              <a:rPr lang="en-GB" sz="4000" dirty="0" smtClean="0"/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Liam </a:t>
            </a:r>
            <a:r>
              <a:rPr lang="en-GB" sz="4000" b="1" dirty="0" err="1" smtClean="0">
                <a:solidFill>
                  <a:srgbClr val="FFFF00"/>
                </a:solidFill>
              </a:rPr>
              <a:t>Bott</a:t>
            </a:r>
            <a:endParaRPr lang="en-GB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4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111">
        <p:fade/>
      </p:transition>
    </mc:Choice>
    <mc:Fallback>
      <p:transition spd="slow" advTm="131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w York 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3504686" y="3367723"/>
            <a:ext cx="52562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100">
            <a:off x="1774825" y="4292600"/>
            <a:ext cx="15128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451">
            <a:off x="8975725" y="4221164"/>
            <a:ext cx="15128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10"/>
          <p:cNvSpPr>
            <a:spLocks noChangeArrowheads="1" noChangeShapeType="1" noTextEdit="1"/>
          </p:cNvSpPr>
          <p:nvPr/>
        </p:nvSpPr>
        <p:spPr bwMode="auto">
          <a:xfrm>
            <a:off x="1159806" y="522023"/>
            <a:ext cx="9408159" cy="1311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NEW YORK TRIP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3200" y="2068669"/>
            <a:ext cx="65341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13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– 17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103352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938">
        <p:fade/>
      </p:transition>
    </mc:Choice>
    <mc:Fallback>
      <p:transition spd="slow" advTm="79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5" y="80010"/>
            <a:ext cx="38374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3" y="389599"/>
            <a:ext cx="7178040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450">
        <p:fade/>
      </p:transition>
    </mc:Choice>
    <mc:Fallback>
      <p:transition spd="slow" advTm="11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88619" y="354330"/>
            <a:ext cx="2366011" cy="1696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 of last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55" y="0"/>
            <a:ext cx="870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312">
        <p:fade/>
      </p:transition>
    </mc:Choice>
    <mc:Fallback>
      <p:transition spd="slow" advTm="11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069" y="213744"/>
            <a:ext cx="998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What our Pupils told us last year…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5244" y="1350817"/>
            <a:ext cx="11159837" cy="4904509"/>
          </a:xfrm>
          <a:prstGeom prst="wedgeEllipseCallout">
            <a:avLst>
              <a:gd name="adj1" fmla="val -49286"/>
              <a:gd name="adj2" fmla="val 56339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i="1" dirty="0" smtClean="0"/>
              <a:t>‘The trip was worth every penny and NYC is somewhere that everybody needs to visit.  Anybody who gets the chance to go is extremely lucky’ </a:t>
            </a:r>
          </a:p>
          <a:p>
            <a:pPr algn="ctr"/>
            <a:r>
              <a:rPr lang="en-GB" sz="4000" dirty="0" smtClean="0"/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Aidan Smithson</a:t>
            </a:r>
          </a:p>
        </p:txBody>
      </p:sp>
    </p:spTree>
    <p:extLst>
      <p:ext uri="{BB962C8B-B14F-4D97-AF65-F5344CB8AC3E}">
        <p14:creationId xmlns:p14="http://schemas.microsoft.com/office/powerpoint/2010/main" val="364842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762">
        <p:fade/>
      </p:transition>
    </mc:Choice>
    <mc:Fallback>
      <p:transition spd="slow" advTm="127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46014" y="158847"/>
            <a:ext cx="2023112" cy="71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69" y="874782"/>
            <a:ext cx="2946608" cy="5920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39" y="1121888"/>
            <a:ext cx="5828434" cy="35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452">
        <p:fade/>
      </p:transition>
    </mc:Choice>
    <mc:Fallback>
      <p:transition spd="slow" advTm="94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27" y="152955"/>
            <a:ext cx="10058546" cy="67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1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456">
        <p:fade/>
      </p:transition>
    </mc:Choice>
    <mc:Fallback>
      <p:transition spd="slow" advTm="9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516" y="0"/>
            <a:ext cx="6151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BD15D9"/>
                </a:solidFill>
                <a:effectLst/>
              </a:rPr>
              <a:t>Why RE &amp; NYC?</a:t>
            </a:r>
            <a:endParaRPr lang="en-US" sz="72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BD15D9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6581" y="2161309"/>
            <a:ext cx="10048009" cy="384463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latin typeface="Autumn" panose="020E0502050706020304" pitchFamily="34" charset="0"/>
              </a:rPr>
              <a:t>To explore the United Nations and experience it’s Head-Quarters</a:t>
            </a:r>
            <a:endParaRPr lang="en-GB" sz="4800" b="1" dirty="0">
              <a:latin typeface="Autumn" panose="020E0502050706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645">
        <p:fade/>
      </p:transition>
    </mc:Choice>
    <mc:Fallback>
      <p:transition spd="slow" advTm="9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11117" y="1943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203364"/>
            <a:ext cx="10287000" cy="50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266">
        <p:fade/>
      </p:transition>
    </mc:Choice>
    <mc:Fallback>
      <p:transition spd="slow" advTm="122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252888"/>
            <a:ext cx="9806940" cy="55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8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707">
        <p:fade/>
      </p:transition>
    </mc:Choice>
    <mc:Fallback>
      <p:transition spd="slow" advTm="97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71" y="560070"/>
            <a:ext cx="3596398" cy="5897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755"/>
            <a:ext cx="7235190" cy="40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0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639">
        <p:fade/>
      </p:transition>
    </mc:Choice>
    <mc:Fallback>
      <p:transition spd="slow" advTm="10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069" y="213744"/>
            <a:ext cx="998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What our Pupils told us last year…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5244" y="1350817"/>
            <a:ext cx="11159837" cy="4904509"/>
          </a:xfrm>
          <a:prstGeom prst="wedgeEllipseCallout">
            <a:avLst>
              <a:gd name="adj1" fmla="val -49286"/>
              <a:gd name="adj2" fmla="val 56339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i="1" dirty="0" smtClean="0"/>
              <a:t>‘I learnt a lot on the trip.  I learnt about migrants who arrived at Ellis Island.  Most importantly, I learnt a lot about my own independence’ </a:t>
            </a:r>
            <a:r>
              <a:rPr lang="en-GB" sz="4000" dirty="0" smtClean="0"/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Hannah </a:t>
            </a:r>
            <a:r>
              <a:rPr lang="en-GB" sz="4000" b="1" dirty="0" err="1" smtClean="0">
                <a:solidFill>
                  <a:srgbClr val="FFFF00"/>
                </a:solidFill>
              </a:rPr>
              <a:t>Clisby</a:t>
            </a:r>
            <a:endParaRPr lang="en-GB" sz="4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8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4989">
        <p:fade/>
      </p:transition>
    </mc:Choice>
    <mc:Fallback>
      <p:transition spd="slow" advTm="149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0" y="-234896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7" y="1097280"/>
            <a:ext cx="5617743" cy="36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302">
        <p:fade/>
      </p:transition>
    </mc:Choice>
    <mc:Fallback>
      <p:transition spd="slow" advTm="93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8664">
        <p:fade/>
      </p:transition>
    </mc:Choice>
    <mc:Fallback>
      <p:transition spd="slow" advTm="86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New York 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3504686" y="3367723"/>
            <a:ext cx="52562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100">
            <a:off x="1774825" y="4292600"/>
            <a:ext cx="15128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File:Visual of USA Flag stars and stripes FJM88N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451">
            <a:off x="8975725" y="4221164"/>
            <a:ext cx="15128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10"/>
          <p:cNvSpPr>
            <a:spLocks noChangeArrowheads="1" noChangeShapeType="1" noTextEdit="1"/>
          </p:cNvSpPr>
          <p:nvPr/>
        </p:nvSpPr>
        <p:spPr bwMode="auto">
          <a:xfrm>
            <a:off x="1159806" y="522023"/>
            <a:ext cx="9408159" cy="1311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NEW YORK TRIP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3200" y="2068669"/>
            <a:ext cx="65341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13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– 17</a:t>
            </a:r>
            <a:r>
              <a:rPr lang="en-US" sz="3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th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63753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955">
        <p:fade/>
      </p:transition>
    </mc:Choice>
    <mc:Fallback>
      <p:transition spd="slow" advTm="79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11117" y="1943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7" y="3202074"/>
            <a:ext cx="5378153" cy="2998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1" y="1046196"/>
            <a:ext cx="5200650" cy="264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6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276">
        <p:fade/>
      </p:transition>
    </mc:Choice>
    <mc:Fallback>
      <p:transition spd="slow" advTm="11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492204"/>
            <a:ext cx="9305290" cy="52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5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313">
        <p:fade/>
      </p:transition>
    </mc:Choice>
    <mc:Fallback>
      <p:transition spd="slow" advTm="103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069" y="213744"/>
            <a:ext cx="998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What our Pupils told us last year…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5244" y="1350817"/>
            <a:ext cx="11159837" cy="4904509"/>
          </a:xfrm>
          <a:prstGeom prst="wedgeEllipseCallout">
            <a:avLst>
              <a:gd name="adj1" fmla="val -49286"/>
              <a:gd name="adj2" fmla="val 56339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i="1" dirty="0" smtClean="0"/>
              <a:t>‘100% the best trip I have ever been on.  I made so many memories, became closer to other people in my year, and overall had a fab time’ </a:t>
            </a:r>
            <a:r>
              <a:rPr lang="en-GB" sz="4000" dirty="0" smtClean="0"/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Isabelle Rowan</a:t>
            </a:r>
          </a:p>
        </p:txBody>
      </p:sp>
    </p:spTree>
    <p:extLst>
      <p:ext uri="{BB962C8B-B14F-4D97-AF65-F5344CB8AC3E}">
        <p14:creationId xmlns:p14="http://schemas.microsoft.com/office/powerpoint/2010/main" val="392927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907">
        <p:fade/>
      </p:transition>
    </mc:Choice>
    <mc:Fallback>
      <p:transition spd="slow" advTm="12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53" y="702526"/>
            <a:ext cx="4749487" cy="5241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5" y="517102"/>
            <a:ext cx="5177006" cy="52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231">
        <p:fade/>
      </p:transition>
    </mc:Choice>
    <mc:Fallback>
      <p:transition spd="slow" advTm="9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06" y="-884469"/>
            <a:ext cx="4974131" cy="7658946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461538" y="331267"/>
            <a:ext cx="3528571" cy="1583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2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56">
        <p:fade/>
      </p:transition>
    </mc:Choice>
    <mc:Fallback>
      <p:transition spd="slow" advTm="99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88619" y="285750"/>
            <a:ext cx="3440431" cy="1645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04" y="0"/>
            <a:ext cx="4869656" cy="66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230">
        <p:fade/>
      </p:transition>
    </mc:Choice>
    <mc:Fallback>
      <p:transition spd="slow" advTm="9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59" y="75506"/>
            <a:ext cx="3592223" cy="7063049"/>
          </a:xfrm>
          <a:prstGeom prst="rect">
            <a:avLst/>
          </a:prstGeom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461538" y="331267"/>
            <a:ext cx="3528571" cy="1583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7" y="2857499"/>
            <a:ext cx="4900171" cy="34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96">
        <p:fade/>
      </p:transition>
    </mc:Choice>
    <mc:Fallback>
      <p:transition spd="slow" advTm="9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516" y="0"/>
            <a:ext cx="6151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BD15D9"/>
                </a:solidFill>
                <a:effectLst/>
              </a:rPr>
              <a:t>Why RE &amp; NYC?</a:t>
            </a:r>
            <a:endParaRPr lang="en-US" sz="72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BD15D9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6581" y="2161309"/>
            <a:ext cx="10048009" cy="384463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latin typeface="Autumn" panose="020E0502050706020304" pitchFamily="34" charset="0"/>
              </a:rPr>
              <a:t>To visit St. Patrick’s Cathedral including St. JBDLS’ Side-Altar</a:t>
            </a:r>
            <a:endParaRPr lang="en-GB" sz="4800" b="1" dirty="0">
              <a:latin typeface="Autumn" panose="020E0502050706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5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179">
        <p:fade/>
      </p:transition>
    </mc:Choice>
    <mc:Fallback>
      <p:transition spd="slow" advTm="10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84913"/>
            <a:ext cx="4903644" cy="653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28599"/>
            <a:ext cx="4107007" cy="54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715">
        <p:fade/>
      </p:transition>
    </mc:Choice>
    <mc:Fallback>
      <p:transition spd="slow" advTm="10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3" y="499356"/>
            <a:ext cx="5668150" cy="368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95" y="0"/>
            <a:ext cx="4056845" cy="6858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1666884" y="4653885"/>
            <a:ext cx="3528571" cy="1583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</a:t>
            </a:r>
          </a:p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8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997">
        <p:fade/>
      </p:transition>
    </mc:Choice>
    <mc:Fallback>
      <p:transition spd="slow" advTm="109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3069" y="213744"/>
            <a:ext cx="998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What our Pupils told us last year…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5244" y="1350817"/>
            <a:ext cx="11159837" cy="4904509"/>
          </a:xfrm>
          <a:prstGeom prst="wedgeEllipseCallout">
            <a:avLst>
              <a:gd name="adj1" fmla="val -49286"/>
              <a:gd name="adj2" fmla="val 56339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i="1" dirty="0" smtClean="0"/>
              <a:t>‘I enjoyed learning more about The UN.  It made me realise how fortunate I am compared to other people in the world’ </a:t>
            </a:r>
          </a:p>
          <a:p>
            <a:pPr algn="ctr"/>
            <a:r>
              <a:rPr lang="en-GB" sz="4000" dirty="0" smtClean="0"/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Lorna Glenn</a:t>
            </a:r>
          </a:p>
        </p:txBody>
      </p:sp>
    </p:spTree>
    <p:extLst>
      <p:ext uri="{BB962C8B-B14F-4D97-AF65-F5344CB8AC3E}">
        <p14:creationId xmlns:p14="http://schemas.microsoft.com/office/powerpoint/2010/main" val="70198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532">
        <p:fade/>
      </p:transition>
    </mc:Choice>
    <mc:Fallback>
      <p:transition spd="slow" advTm="135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b="8333"/>
          <a:stretch/>
        </p:blipFill>
        <p:spPr>
          <a:xfrm>
            <a:off x="2079472" y="491490"/>
            <a:ext cx="7873036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123">
        <p:fade/>
      </p:transition>
    </mc:Choice>
    <mc:Fallback>
      <p:transition spd="slow" advTm="10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45436" cy="6828583"/>
          </a:xfrm>
        </p:spPr>
      </p:pic>
    </p:spTree>
    <p:extLst>
      <p:ext uri="{BB962C8B-B14F-4D97-AF65-F5344CB8AC3E}">
        <p14:creationId xmlns:p14="http://schemas.microsoft.com/office/powerpoint/2010/main" val="257540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388">
        <p:fade/>
      </p:transition>
    </mc:Choice>
    <mc:Fallback>
      <p:transition spd="slow" advTm="9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1516" y="0"/>
            <a:ext cx="61511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BD15D9"/>
                </a:solidFill>
                <a:effectLst/>
              </a:rPr>
              <a:t>Why RE &amp; NYC?</a:t>
            </a:r>
            <a:endParaRPr lang="en-US" sz="72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BD15D9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6581" y="2161309"/>
            <a:ext cx="10048009" cy="384463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latin typeface="Autumn" panose="020E0502050706020304" pitchFamily="34" charset="0"/>
              </a:rPr>
              <a:t>To reflect on war, religion and terrorism in the 21</a:t>
            </a:r>
            <a:r>
              <a:rPr lang="en-GB" sz="4800" b="1" baseline="30000" dirty="0" smtClean="0">
                <a:latin typeface="Autumn" panose="020E0502050706020304" pitchFamily="34" charset="0"/>
              </a:rPr>
              <a:t>st</a:t>
            </a:r>
            <a:r>
              <a:rPr lang="en-GB" sz="4800" b="1" dirty="0" smtClean="0">
                <a:latin typeface="Autumn" panose="020E0502050706020304" pitchFamily="34" charset="0"/>
              </a:rPr>
              <a:t> Century through visiting Ground Zero</a:t>
            </a:r>
            <a:endParaRPr lang="en-GB" sz="4800" b="1" dirty="0">
              <a:latin typeface="Autumn" panose="020E0502050706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7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501">
        <p:fade/>
      </p:transition>
    </mc:Choice>
    <mc:Fallback>
      <p:transition spd="slow" advTm="12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11117" y="1943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30" y="12344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1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216">
        <p:fade/>
      </p:transition>
    </mc:Choice>
    <mc:Fallback>
      <p:transition spd="slow" advTm="102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22547" y="60236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" y="115339"/>
            <a:ext cx="5588231" cy="3143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01" y="1907064"/>
            <a:ext cx="6502627" cy="38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942">
        <p:fade/>
      </p:transition>
    </mc:Choice>
    <mc:Fallback>
      <p:transition spd="slow" advTm="9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211117" y="194310"/>
            <a:ext cx="6326844" cy="5994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A0808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Memories of last year…</a:t>
            </a:r>
            <a:endParaRPr lang="en-GB" sz="3600" kern="10" dirty="0">
              <a:ln w="222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EA0808"/>
                  </a:gs>
                  <a:gs pos="100000">
                    <a:srgbClr val="000099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4000" r="5875" b="3333"/>
          <a:stretch/>
        </p:blipFill>
        <p:spPr>
          <a:xfrm>
            <a:off x="1920239" y="793804"/>
            <a:ext cx="8641081" cy="584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320">
        <p:fade/>
      </p:transition>
    </mc:Choice>
    <mc:Fallback>
      <p:transition spd="slow" advTm="10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370</Words>
  <Application>Microsoft Office PowerPoint</Application>
  <PresentationFormat>Widescreen</PresentationFormat>
  <Paragraphs>53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Autumn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 La Salle (St. Helens)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Holland</dc:creator>
  <cp:lastModifiedBy>Stuart Holland</cp:lastModifiedBy>
  <cp:revision>10</cp:revision>
  <dcterms:created xsi:type="dcterms:W3CDTF">2016-06-22T11:00:21Z</dcterms:created>
  <dcterms:modified xsi:type="dcterms:W3CDTF">2016-07-11T17:38:32Z</dcterms:modified>
</cp:coreProperties>
</file>